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4"/>
  </p:notesMasterIdLst>
  <p:handoutMasterIdLst>
    <p:handoutMasterId r:id="rId165"/>
  </p:handoutMasterIdLst>
  <p:sldIdLst>
    <p:sldId id="257" r:id="rId2"/>
    <p:sldId id="363" r:id="rId3"/>
    <p:sldId id="406" r:id="rId4"/>
    <p:sldId id="260" r:id="rId5"/>
    <p:sldId id="480" r:id="rId6"/>
    <p:sldId id="310" r:id="rId7"/>
    <p:sldId id="311" r:id="rId8"/>
    <p:sldId id="481" r:id="rId9"/>
    <p:sldId id="313" r:id="rId10"/>
    <p:sldId id="297" r:id="rId11"/>
    <p:sldId id="482" r:id="rId12"/>
    <p:sldId id="483" r:id="rId13"/>
    <p:sldId id="484" r:id="rId14"/>
    <p:sldId id="300" r:id="rId15"/>
    <p:sldId id="301" r:id="rId16"/>
    <p:sldId id="302" r:id="rId17"/>
    <p:sldId id="303" r:id="rId18"/>
    <p:sldId id="298" r:id="rId19"/>
    <p:sldId id="304" r:id="rId20"/>
    <p:sldId id="330" r:id="rId21"/>
    <p:sldId id="299" r:id="rId22"/>
    <p:sldId id="291" r:id="rId23"/>
    <p:sldId id="394"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95" r:id="rId37"/>
    <p:sldId id="399" r:id="rId38"/>
    <p:sldId id="377" r:id="rId39"/>
    <p:sldId id="398" r:id="rId40"/>
    <p:sldId id="397" r:id="rId41"/>
    <p:sldId id="400" r:id="rId42"/>
    <p:sldId id="378" r:id="rId43"/>
    <p:sldId id="379" r:id="rId44"/>
    <p:sldId id="401" r:id="rId45"/>
    <p:sldId id="380" r:id="rId46"/>
    <p:sldId id="381" r:id="rId47"/>
    <p:sldId id="487" r:id="rId48"/>
    <p:sldId id="488" r:id="rId49"/>
    <p:sldId id="382" r:id="rId50"/>
    <p:sldId id="402" r:id="rId51"/>
    <p:sldId id="383" r:id="rId52"/>
    <p:sldId id="384" r:id="rId53"/>
    <p:sldId id="385" r:id="rId54"/>
    <p:sldId id="386" r:id="rId55"/>
    <p:sldId id="403" r:id="rId56"/>
    <p:sldId id="387" r:id="rId57"/>
    <p:sldId id="388" r:id="rId58"/>
    <p:sldId id="404" r:id="rId59"/>
    <p:sldId id="396" r:id="rId60"/>
    <p:sldId id="418" r:id="rId61"/>
    <p:sldId id="405" r:id="rId62"/>
    <p:sldId id="390" r:id="rId63"/>
    <p:sldId id="391" r:id="rId64"/>
    <p:sldId id="392" r:id="rId65"/>
    <p:sldId id="292" r:id="rId66"/>
    <p:sldId id="327" r:id="rId67"/>
    <p:sldId id="419" r:id="rId68"/>
    <p:sldId id="420" r:id="rId69"/>
    <p:sldId id="421" r:id="rId70"/>
    <p:sldId id="422" r:id="rId71"/>
    <p:sldId id="423" r:id="rId72"/>
    <p:sldId id="424" r:id="rId73"/>
    <p:sldId id="425" r:id="rId74"/>
    <p:sldId id="328" r:id="rId75"/>
    <p:sldId id="306" r:id="rId76"/>
    <p:sldId id="314" r:id="rId77"/>
    <p:sldId id="347" r:id="rId78"/>
    <p:sldId id="343" r:id="rId79"/>
    <p:sldId id="344" r:id="rId80"/>
    <p:sldId id="345" r:id="rId81"/>
    <p:sldId id="346" r:id="rId82"/>
    <p:sldId id="348" r:id="rId83"/>
    <p:sldId id="426" r:id="rId84"/>
    <p:sldId id="427" r:id="rId85"/>
    <p:sldId id="349" r:id="rId86"/>
    <p:sldId id="417" r:id="rId87"/>
    <p:sldId id="350" r:id="rId88"/>
    <p:sldId id="351" r:id="rId89"/>
    <p:sldId id="352" r:id="rId90"/>
    <p:sldId id="428" r:id="rId91"/>
    <p:sldId id="326" r:id="rId92"/>
    <p:sldId id="307" r:id="rId93"/>
    <p:sldId id="316" r:id="rId94"/>
    <p:sldId id="324" r:id="rId95"/>
    <p:sldId id="317" r:id="rId96"/>
    <p:sldId id="318" r:id="rId97"/>
    <p:sldId id="429" r:id="rId98"/>
    <p:sldId id="319" r:id="rId99"/>
    <p:sldId id="320" r:id="rId100"/>
    <p:sldId id="321" r:id="rId101"/>
    <p:sldId id="322" r:id="rId102"/>
    <p:sldId id="323" r:id="rId103"/>
    <p:sldId id="325" r:id="rId104"/>
    <p:sldId id="329" r:id="rId105"/>
    <p:sldId id="331" r:id="rId106"/>
    <p:sldId id="430" r:id="rId107"/>
    <p:sldId id="332" r:id="rId108"/>
    <p:sldId id="309" r:id="rId109"/>
    <p:sldId id="337" r:id="rId110"/>
    <p:sldId id="336" r:id="rId111"/>
    <p:sldId id="335" r:id="rId112"/>
    <p:sldId id="334" r:id="rId113"/>
    <p:sldId id="338"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467" r:id="rId151"/>
    <p:sldId id="468" r:id="rId152"/>
    <p:sldId id="469" r:id="rId153"/>
    <p:sldId id="470" r:id="rId154"/>
    <p:sldId id="471" r:id="rId155"/>
    <p:sldId id="472" r:id="rId156"/>
    <p:sldId id="473" r:id="rId157"/>
    <p:sldId id="474" r:id="rId158"/>
    <p:sldId id="475" r:id="rId159"/>
    <p:sldId id="476" r:id="rId160"/>
    <p:sldId id="477" r:id="rId161"/>
    <p:sldId id="478" r:id="rId162"/>
    <p:sldId id="479" r:id="rId163"/>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7" autoAdjust="0"/>
    <p:restoredTop sz="94471" autoAdjust="0"/>
  </p:normalViewPr>
  <p:slideViewPr>
    <p:cSldViewPr>
      <p:cViewPr varScale="1">
        <p:scale>
          <a:sx n="103" d="100"/>
          <a:sy n="103" d="100"/>
        </p:scale>
        <p:origin x="-1176" y="-84"/>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3330"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E01F1D46-B2F4-4A29-86E2-750F0E9670C8}" type="datetimeFigureOut">
              <a:rPr lang="fr-FR" smtClean="0"/>
              <a:t>10/10/2016</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422D234-680B-4CF1-880E-2469945200DC}" type="slidenum">
              <a:rPr lang="fr-FR" smtClean="0"/>
              <a:t>‹N°›</a:t>
            </a:fld>
            <a:endParaRPr lang="fr-FR"/>
          </a:p>
        </p:txBody>
      </p:sp>
    </p:spTree>
    <p:extLst>
      <p:ext uri="{BB962C8B-B14F-4D97-AF65-F5344CB8AC3E}">
        <p14:creationId xmlns:p14="http://schemas.microsoft.com/office/powerpoint/2010/main" val="83853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10.10.2016</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113</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114</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115</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116</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117</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118</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119</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139</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140</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141</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149</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150</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151</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152</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153</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154</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161</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21</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22</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23</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24</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25</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26</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27</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28</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29</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30</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31</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Scénarios</a:t>
            </a:r>
            <a:r>
              <a:rPr lang="fr-CH" baseline="0" dirty="0" smtClean="0"/>
              <a:t> d’attaques sophistiqués (combinaison de multiples éléments).</a:t>
            </a:r>
          </a:p>
          <a:p>
            <a:r>
              <a:rPr lang="fr-CH" baseline="0" dirty="0" smtClean="0"/>
              <a:t>Professionnalisation des attaques.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356349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32</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33</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34</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35</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36</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37</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38</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40</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41</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42</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43</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44</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45</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49</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50</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51</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54</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55</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56</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57</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58</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59</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60</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61</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62</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64</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65</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66</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9</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2016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5.emf"/><Relationship Id="rId4" Type="http://schemas.openxmlformats.org/officeDocument/2006/relationships/oleObject" Target="../embeddings/oleObject27.bin"/></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88.emf"/><Relationship Id="rId5" Type="http://schemas.openxmlformats.org/officeDocument/2006/relationships/oleObject" Target="../embeddings/oleObject28.bin"/><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91.png"/><Relationship Id="rId4" Type="http://schemas.openxmlformats.org/officeDocument/2006/relationships/hyperlink" Target="http://www.sans.edu/research/security-laboratory/article/it-separation-duties"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hyperlink" Target="https://www.ssi.gouv.fr/uploads/2013/01/guide_hygiene_informatique_anssi.pdf" TargetMode="External"/><Relationship Id="rId4" Type="http://schemas.openxmlformats.org/officeDocument/2006/relationships/hyperlink" Target="http://www.ssi.gouv.fr/IMG/pdf/guide_hygiene_informatique_anssi.pdf"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99.emf"/><Relationship Id="rId4" Type="http://schemas.openxmlformats.org/officeDocument/2006/relationships/oleObject" Target="../embeddings/oleObject29.bin"/></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owasptop10.googlecode.com/files/OWASP%20Top%2010%20-%202013%20-%20French.pdf"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8.jpeg"/><Relationship Id="rId4" Type="http://schemas.openxmlformats.org/officeDocument/2006/relationships/image" Target="../media/image10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storage.googleapis.com/google-code-archive-downloads/v2/code.google.com/owasptop10/OWASP%20Top%2010%20-%202013.pdf" TargetMode="External"/><Relationship Id="rId7" Type="http://schemas.openxmlformats.org/officeDocument/2006/relationships/hyperlink" Target="https://www.offensive-security.com/information-security-training/"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hyperlink" Target="https://www.hacking-lab.com/caselist/"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www.securite-info.org/defis-s/3/admin.php"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www.securite-info.org/defis-s/4/"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www.securite-info.org/defis-s/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clusif.asso.fr/fr/production/ouvrages/pdf/CLUSIF-2012-Byod-Synthese.pdf" TargetMode="External"/><Relationship Id="rId7" Type="http://schemas.openxmlformats.org/officeDocument/2006/relationships/hyperlink" Target="http://www.syntec-numerique.fr/sites/default/files/related_docs/20110718-Infra-livre-blanc-cloud-computing-securite.pdf"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hyperlink" Target="http://www.enisa.europa.eu/activities/risk-management/files/deliverables/cloud-computing-risk-assessment" TargetMode="External"/><Relationship Id="rId5" Type="http://schemas.openxmlformats.org/officeDocument/2006/relationships/hyperlink" Target="https://downloads.cloudsecurityalliance.org/initiatives/guidance/csaguide.v3.0.pdf" TargetMode="External"/><Relationship Id="rId4" Type="http://schemas.openxmlformats.org/officeDocument/2006/relationships/hyperlink" Target="https://www.ssi.gouv.fr/uploads/2013/05/NP_Ordiphones_NoteTech_v1.2.pdf"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bdoconsulting.com/resources/thought-leaders/SegDutiesChecklist-19.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www.isaca.org/Groups/Professional-English/it-audit-guidelines/GroupDocuments/SOD%20Remediation%20Best%20Practices%20for%20ISACA.do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6.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8.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2.e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3.emf"/><Relationship Id="rId4" Type="http://schemas.openxmlformats.org/officeDocument/2006/relationships/oleObject" Target="../embeddings/oleObject12.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4.emf"/><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5.emf"/><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6.emf"/><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7.e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8.emf"/><Relationship Id="rId4" Type="http://schemas.openxmlformats.org/officeDocument/2006/relationships/oleObject" Target="../embeddings/oleObject17.bin"/></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7.emf"/><Relationship Id="rId4" Type="http://schemas.openxmlformats.org/officeDocument/2006/relationships/oleObject" Target="../embeddings/oleObject18.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8.emf"/><Relationship Id="rId4" Type="http://schemas.openxmlformats.org/officeDocument/2006/relationships/oleObject" Target="../embeddings/oleObject19.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si.gouv.fr/uploads/2015/01/RGS_v-2-0_B1.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emf"/><Relationship Id="rId4" Type="http://schemas.openxmlformats.org/officeDocument/2006/relationships/oleObject" Target="../embeddings/oleObject20.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emf"/><Relationship Id="rId4" Type="http://schemas.openxmlformats.org/officeDocument/2006/relationships/oleObject" Target="../embeddings/oleObject21.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8.png"/><Relationship Id="rId5" Type="http://schemas.openxmlformats.org/officeDocument/2006/relationships/image" Target="../media/image8.emf"/><Relationship Id="rId4" Type="http://schemas.openxmlformats.org/officeDocument/2006/relationships/oleObject" Target="../embeddings/oleObject22.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9.emf"/><Relationship Id="rId4" Type="http://schemas.openxmlformats.org/officeDocument/2006/relationships/oleObject" Target="../embeddings/oleObject23.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verizonenterprise.com/resources/reports/rp_DBIR_2016_Report_en_xg.pdf" TargetMode="External"/><Relationship Id="rId7" Type="http://schemas.openxmlformats.org/officeDocument/2006/relationships/hyperlink" Target="http://cybermap.kaspersky.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ecurelist.com/blog/research/66988/tyupkin-manipulating-atm-machines-with-malware/" TargetMode="External"/><Relationship Id="rId5" Type="http://schemas.openxmlformats.org/officeDocument/2006/relationships/hyperlink" Target="http://linuxfr.org/news/une-faille-nommee-shellshock" TargetMode="External"/><Relationship Id="rId4" Type="http://schemas.openxmlformats.org/officeDocument/2006/relationships/hyperlink" Target="http://www.heartbleed.f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8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1.emf"/><Relationship Id="rId4" Type="http://schemas.openxmlformats.org/officeDocument/2006/relationships/oleObject" Target="../embeddings/oleObject24.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2.emf"/><Relationship Id="rId4" Type="http://schemas.openxmlformats.org/officeDocument/2006/relationships/oleObject" Target="../embeddings/oleObject25.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4.emf"/><Relationship Id="rId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Octobre </a:t>
            </a:r>
            <a:r>
              <a:rPr lang="fr-FR" sz="1800" dirty="0" smtClean="0"/>
              <a:t>2016</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la Classification de l’Information.</a:t>
            </a:r>
          </a:p>
          <a:p>
            <a:pPr lvl="3" eaLnBrk="1" hangingPunct="1">
              <a:defRPr/>
            </a:pPr>
            <a:r>
              <a:rPr lang="fr-FR" sz="1200" dirty="0" smtClean="0"/>
              <a:t>En ligne avec les besoins Métier.</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307"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368"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a:t>
            </a:r>
            <a:r>
              <a:rPr lang="fr-FR" sz="1200" dirty="0">
                <a:solidFill>
                  <a:schemeClr val="tx2"/>
                </a:solidFill>
              </a:rPr>
              <a:t>de transferts internes, la procédure consiste à supprimer manuellement les accès aux 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a:t>
            </a:r>
            <a:r>
              <a:rPr lang="fr-CH" sz="1400" dirty="0">
                <a:solidFill>
                  <a:srgbClr val="002776"/>
                </a:solidFill>
              </a:rPr>
              <a:t>informatique</a:t>
            </a:r>
            <a:r>
              <a:rPr lang="fr-CH" sz="1400" dirty="0" smtClean="0">
                <a:solidFill>
                  <a:srgbClr val="002776"/>
                </a:solidFill>
              </a:rPr>
              <a:t>: </a:t>
            </a:r>
            <a:r>
              <a:rPr lang="fr-CH" sz="1400" dirty="0" smtClean="0">
                <a:solidFill>
                  <a:srgbClr val="002776"/>
                </a:solidFill>
                <a:hlinkClick r:id="rId5"/>
              </a:rPr>
              <a:t>https</a:t>
            </a:r>
            <a:r>
              <a:rPr lang="fr-CH" sz="1400" dirty="0">
                <a:solidFill>
                  <a:srgbClr val="002776"/>
                </a:solidFill>
                <a:hlinkClick r:id="rId5"/>
              </a:rPr>
              <a:t>://</a:t>
            </a:r>
            <a:r>
              <a:rPr lang="fr-CH" sz="1400" dirty="0" smtClean="0">
                <a:solidFill>
                  <a:srgbClr val="002776"/>
                </a:solidFill>
                <a:hlinkClick r:id="rId5"/>
              </a:rPr>
              <a:t>www.ssi.gouv.fr/uploads/2013/01/guide_hygiene_informatique_anssi.pdf</a:t>
            </a:r>
            <a:r>
              <a:rPr lang="fr-CH" sz="1400" dirty="0" smtClean="0">
                <a:solidFill>
                  <a:srgbClr val="002776"/>
                </a:solidFill>
              </a:rPr>
              <a:t>  </a:t>
            </a:r>
            <a:endParaRPr lang="fr-CH" sz="1400" dirty="0">
              <a:solidFill>
                <a:srgbClr val="002776"/>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35"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4888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a:t>
            </a:r>
            <a:r>
              <a:rPr lang="fr-FR" sz="1200" dirty="0" smtClean="0">
                <a:solidFill>
                  <a:schemeClr val="tx2"/>
                </a:solidFill>
              </a:rPr>
              <a:t>.</a:t>
            </a:r>
            <a:endParaRPr lang="fr-FR" sz="1200" dirty="0">
              <a:solidFill>
                <a:schemeClr val="tx2"/>
              </a:solidFill>
            </a:endParaRP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CH" sz="1200" dirty="0">
                <a:hlinkClick r:id="rId3"/>
              </a:rPr>
              <a:t>https://storage.googleapis.com/google-code-archive-downloads/v2/code.google.com/owasptop10/OWASP%20Top%2010%20-%</a:t>
            </a:r>
            <a:r>
              <a:rPr lang="fr-CH" sz="1200" dirty="0" smtClean="0">
                <a:hlinkClick r:id="rId3"/>
              </a:rPr>
              <a:t>202013.pdf</a:t>
            </a:r>
            <a:r>
              <a:rPr lang="fr-CH" sz="1200" dirty="0"/>
              <a:t/>
            </a:r>
            <a:br>
              <a:rPr lang="fr-CH" sz="1200" dirty="0"/>
            </a:br>
            <a:r>
              <a:rPr lang="fr-CH" sz="1200" dirty="0" smtClean="0"/>
              <a:t/>
            </a:r>
            <a:br>
              <a:rPr lang="fr-CH"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Hacking-Lab.com – </a:t>
            </a:r>
            <a:r>
              <a:rPr lang="fr-CH" sz="1200" i="1" dirty="0" smtClean="0"/>
              <a:t>formation en ligne aux techniques de sécurisation (« </a:t>
            </a:r>
            <a:r>
              <a:rPr lang="fr-CH" sz="1200" i="1" dirty="0" err="1" smtClean="0"/>
              <a:t>learning</a:t>
            </a:r>
            <a:r>
              <a:rPr lang="fr-CH" sz="1200" i="1" dirty="0" smtClean="0"/>
              <a:t> by </a:t>
            </a:r>
            <a:r>
              <a:rPr lang="fr-CH" sz="1200" i="1" dirty="0" err="1" smtClean="0"/>
              <a:t>doing</a:t>
            </a:r>
            <a:r>
              <a:rPr lang="fr-CH" sz="1200" i="1" dirty="0" smtClean="0"/>
              <a:t> »)</a:t>
            </a:r>
            <a:endParaRPr lang="fr-CH" sz="1200" i="1" dirty="0"/>
          </a:p>
          <a:p>
            <a:pPr lvl="3" eaLnBrk="1" hangingPunct="1">
              <a:defRPr/>
            </a:pPr>
            <a:r>
              <a:rPr lang="fr-FR" sz="1200" dirty="0">
                <a:hlinkClick r:id="rId6"/>
              </a:rPr>
              <a:t>https://www.hacking-lab.com/support/tutorial</a:t>
            </a:r>
            <a:r>
              <a:rPr lang="fr-FR" sz="1200" dirty="0" smtClean="0">
                <a:hlinkClick r:id="rId6"/>
              </a:rPr>
              <a:t>/</a:t>
            </a:r>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7"/>
              </a:rPr>
              <a:t>https://www.offensive-security.com/information-security-training</a:t>
            </a:r>
            <a:r>
              <a:rPr lang="fr-FR" sz="1200" dirty="0" smtClean="0">
                <a:hlinkClick r:id="rId7"/>
              </a:rPr>
              <a:t>/</a:t>
            </a:r>
            <a:r>
              <a:rPr lang="fr-FR" sz="1200" dirty="0" smtClean="0"/>
              <a:t> </a:t>
            </a:r>
            <a:r>
              <a:rPr lang="fr-FR" sz="1200" dirty="0" smtClean="0"/>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21716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a:latin typeface="Arial" pitchFamily="34" charset="0"/>
                <a:cs typeface="Arial" pitchFamily="34" charset="0"/>
              </a:rPr>
              <a:t>CLUSIF </a:t>
            </a:r>
            <a:r>
              <a:rPr lang="fr-CH" sz="1200" dirty="0">
                <a:latin typeface="Arial" pitchFamily="34" charset="0"/>
                <a:cs typeface="Arial" pitchFamily="34" charset="0"/>
              </a:rPr>
              <a:t>- </a:t>
            </a:r>
            <a:r>
              <a:rPr lang="fr-CH" sz="1200" dirty="0" err="1">
                <a:latin typeface="Arial" pitchFamily="34" charset="0"/>
                <a:cs typeface="Arial" pitchFamily="34" charset="0"/>
              </a:rPr>
              <a:t>Consumérisation</a:t>
            </a:r>
            <a:r>
              <a:rPr lang="fr-CH" sz="1200" dirty="0">
                <a:latin typeface="Arial" pitchFamily="34" charset="0"/>
                <a:cs typeface="Arial" pitchFamily="34" charset="0"/>
              </a:rPr>
              <a:t> de l’IT (BYOD) et la sécurité de l’ information </a:t>
            </a:r>
            <a:endParaRPr lang="en-GB" sz="1200" i="1" dirty="0"/>
          </a:p>
          <a:p>
            <a:pPr lvl="3" eaLnBrk="1" hangingPunct="1">
              <a:defRPr/>
            </a:pPr>
            <a:r>
              <a:rPr lang="fr-FR" sz="1200" dirty="0">
                <a:hlinkClick r:id="rId3"/>
              </a:rPr>
              <a:t>http://</a:t>
            </a:r>
            <a:r>
              <a:rPr lang="fr-FR" sz="1200" dirty="0" smtClean="0">
                <a:hlinkClick r:id="rId3"/>
              </a:rPr>
              <a:t>www.clusif.asso.fr/fr/production/ouvrages/pdf/CLUSIF-2012-Byod-Synthese.pdf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r>
              <a:rPr lang="fr-CH" sz="1200" dirty="0" smtClean="0">
                <a:latin typeface="Arial" pitchFamily="34" charset="0"/>
                <a:cs typeface="Arial" pitchFamily="34" charset="0"/>
              </a:rPr>
              <a:t> (</a:t>
            </a:r>
            <a:r>
              <a:rPr lang="fr-CH" sz="1200" dirty="0" smtClean="0">
                <a:latin typeface="Arial" pitchFamily="34" charset="0"/>
                <a:cs typeface="Arial" pitchFamily="34" charset="0"/>
              </a:rPr>
              <a:t>juillet 2015)</a:t>
            </a:r>
            <a:endParaRPr lang="fr-CH" sz="1200" i="1" dirty="0"/>
          </a:p>
          <a:p>
            <a:pPr lvl="3" eaLnBrk="1" hangingPunct="1">
              <a:defRPr/>
            </a:pPr>
            <a:r>
              <a:rPr lang="fr-FR" sz="1200" dirty="0">
                <a:hlinkClick r:id="rId4"/>
              </a:rPr>
              <a:t>https://</a:t>
            </a:r>
            <a:r>
              <a:rPr lang="fr-FR" sz="1200" dirty="0" smtClean="0">
                <a:hlinkClick r:id="rId4"/>
              </a:rPr>
              <a:t>www.ssi.gouv.fr/uploads/2013/05/NP_</a:t>
            </a:r>
            <a:r>
              <a:rPr lang="fr-FR" sz="1200" b="1" dirty="0" smtClean="0">
                <a:hlinkClick r:id="rId4"/>
              </a:rPr>
              <a:t>Ordiphones</a:t>
            </a:r>
            <a:r>
              <a:rPr lang="fr-FR" sz="1200" dirty="0" smtClean="0">
                <a:hlinkClick r:id="rId4"/>
              </a:rPr>
              <a:t>_NoteTech_v1.2.pdf</a:t>
            </a:r>
            <a:r>
              <a:rPr lang="fr-FR" sz="1200" dirty="0" smtClean="0"/>
              <a:t> </a:t>
            </a:r>
            <a:r>
              <a:rPr lang="fr-FR" sz="1200" i="1" dirty="0" smtClean="0"/>
              <a:t/>
            </a:r>
            <a:br>
              <a:rPr lang="fr-FR" sz="1200" i="1" dirty="0" smtClean="0"/>
            </a:b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5"/>
              </a:rPr>
              <a:t>https</a:t>
            </a:r>
            <a:r>
              <a:rPr lang="fr-FR" sz="1200" dirty="0">
                <a:hlinkClick r:id="rId5"/>
              </a:rPr>
              <a:t>://</a:t>
            </a:r>
            <a:r>
              <a:rPr lang="fr-FR" sz="1200" dirty="0" smtClean="0">
                <a:hlinkClick r:id="rId5"/>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6"/>
              </a:rPr>
              <a:t>http://</a:t>
            </a:r>
            <a:r>
              <a:rPr lang="fr-FR" sz="1200" dirty="0" smtClean="0">
                <a:hlinkClick r:id="rId6"/>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FR" sz="1200" b="1" dirty="0" err="1"/>
              <a:t>Syntec</a:t>
            </a:r>
            <a:r>
              <a:rPr lang="fr-FR" sz="1200" b="1" dirty="0"/>
              <a:t> Numérique - Livre Blanc sécurité du Cloud </a:t>
            </a:r>
            <a:r>
              <a:rPr lang="fr-FR" sz="1200" b="1" dirty="0" err="1"/>
              <a:t>Computing</a:t>
            </a:r>
            <a:r>
              <a:rPr lang="fr-FR" sz="1200" dirty="0"/>
              <a:t> </a:t>
            </a:r>
            <a:r>
              <a:rPr lang="fr-FR" sz="1200" dirty="0" smtClean="0"/>
              <a:t>(en français)</a:t>
            </a:r>
            <a:r>
              <a:rPr lang="en-US" sz="1200" dirty="0">
                <a:latin typeface="Arial" pitchFamily="34" charset="0"/>
                <a:cs typeface="Arial" pitchFamily="34" charset="0"/>
              </a:rPr>
              <a:t/>
            </a:r>
            <a:br>
              <a:rPr lang="en-US" sz="1200" dirty="0">
                <a:latin typeface="Arial" pitchFamily="34" charset="0"/>
                <a:cs typeface="Arial" pitchFamily="34" charset="0"/>
              </a:rPr>
            </a:br>
            <a:r>
              <a:rPr lang="fr-FR" sz="1200" dirty="0">
                <a:hlinkClick r:id="rId7"/>
              </a:rPr>
              <a:t>http://</a:t>
            </a:r>
            <a:r>
              <a:rPr lang="fr-FR" sz="1200" dirty="0" smtClean="0">
                <a:hlinkClick r:id="rId7"/>
              </a:rPr>
              <a:t>www.syntec-numerique.fr/sites/default/files/related_docs/20110718-Infra-livre-blanc-cloud-computing-securite.pdf</a:t>
            </a:r>
            <a:r>
              <a:rPr lang="fr-FR" sz="1200" dirty="0" smtClean="0"/>
              <a:t> </a:t>
            </a: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31"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51"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197"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smtClean="0">
                <a:hlinkClick r:id="rId3"/>
              </a:rPr>
              <a:t>http</a:t>
            </a:r>
            <a:r>
              <a:rPr lang="fr-FR" sz="1200" dirty="0">
                <a:hlinkClick r:id="rId3"/>
              </a:rPr>
              <a:t>://</a:t>
            </a:r>
            <a:r>
              <a:rPr lang="fr-FR" sz="1200" dirty="0" smtClean="0">
                <a:hlinkClick r:id="rId3"/>
              </a:rPr>
              <a:t>www.bdoconsulting.com/resources/thought-leaders/SegDutiesChecklist-19.pdf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FR" sz="1200" b="1" dirty="0" smtClean="0">
                <a:latin typeface="Arial" pitchFamily="34" charset="0"/>
                <a:cs typeface="Arial" pitchFamily="34" charset="0"/>
              </a:rPr>
              <a:t>ISACA - </a:t>
            </a:r>
            <a:r>
              <a:rPr lang="en-US" sz="1200" i="1" dirty="0"/>
              <a:t>Best Practices to resolve Segregation of Duties conflicts in any ERP environment</a:t>
            </a:r>
            <a:endParaRPr lang="fr-CH" sz="1200" i="1" dirty="0"/>
          </a:p>
          <a:p>
            <a:pPr lvl="3" eaLnBrk="1" hangingPunct="1">
              <a:defRPr/>
            </a:pPr>
            <a:r>
              <a:rPr lang="fr-FR" sz="1200" dirty="0">
                <a:hlinkClick r:id="rId4"/>
              </a:rPr>
              <a:t>http://</a:t>
            </a:r>
            <a:r>
              <a:rPr lang="fr-FR" sz="1200" dirty="0" smtClean="0">
                <a:hlinkClick r:id="rId4"/>
              </a:rPr>
              <a:t>www.isaca.org/Groups/Professional-English/it-audit-guidelines/GroupDocuments/SOD%20Remediation%20Best%20Practices%20for%20ISACA.doc</a:t>
            </a:r>
            <a:r>
              <a:rPr lang="fr-FR" sz="1200" dirty="0" smtClean="0"/>
              <a:t> </a:t>
            </a:r>
            <a:endParaRPr lang="fr-FR" sz="1200" b="1" dirty="0" smtClean="0">
              <a:solidFill>
                <a:srgbClr val="002776">
                  <a:lumMod val="60000"/>
                  <a:lumOff val="40000"/>
                </a:srgbClr>
              </a:solidFill>
            </a:endParaRPr>
          </a:p>
          <a:p>
            <a:pPr lvl="3" eaLnBrk="1" hangingPunct="1">
              <a:defRPr/>
            </a:pPr>
            <a:endParaRPr lang="fr-FR" sz="1200" b="1"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lvl="2" eaLnBrk="1" hangingPunct="1">
              <a:defRPr/>
            </a:pPr>
            <a:r>
              <a:rPr lang="fr-FR" sz="1200" b="1" dirty="0" smtClean="0">
                <a:latin typeface="Arial" pitchFamily="34" charset="0"/>
                <a:cs typeface="Arial" pitchFamily="34" charset="0"/>
              </a:rPr>
              <a:t>NSA -</a:t>
            </a:r>
            <a:r>
              <a:rPr lang="en-US" sz="1200" i="1" dirty="0"/>
              <a:t> Defense in Depth. A practical strategy for achieving Information Assurance in today's highly networked environments</a:t>
            </a:r>
            <a:endParaRPr lang="fr-FR" sz="1200" i="1" dirty="0"/>
          </a:p>
          <a:p>
            <a:pPr lvl="3" eaLnBrk="1" hangingPunct="1">
              <a:defRPr/>
            </a:pPr>
            <a:r>
              <a:rPr lang="fr-CH" sz="1200" dirty="0">
                <a:hlinkClick r:id="rId5"/>
              </a:rPr>
              <a:t>http://www.nsa.gov/ia/_files/support/defenseindepth.pdf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19"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smtClean="0">
                <a:solidFill>
                  <a:srgbClr val="002776"/>
                </a:solidFill>
                <a:latin typeface="Arial"/>
                <a:cs typeface="+mn-cs"/>
              </a:rPr>
              <a:t>RC4 </a:t>
            </a:r>
            <a:r>
              <a:rPr lang="fr-FR" sz="1200" dirty="0" smtClean="0">
                <a:solidFill>
                  <a:srgbClr val="002776"/>
                </a:solidFill>
                <a:latin typeface="Arial"/>
                <a:cs typeface="+mn-cs"/>
              </a:rPr>
              <a:t>(utilisé par exemple par le protocole WEP du </a:t>
            </a:r>
            <a:r>
              <a:rPr lang="fr-FR" sz="1200" dirty="0" err="1" smtClean="0">
                <a:solidFill>
                  <a:srgbClr val="002776"/>
                </a:solidFill>
                <a:latin typeface="Arial"/>
                <a:cs typeface="+mn-cs"/>
              </a:rPr>
              <a:t>wi-fi</a:t>
            </a:r>
            <a:r>
              <a:rPr lang="fr-FR" sz="1200" dirty="0" smtClean="0">
                <a:solidFill>
                  <a:srgbClr val="002776"/>
                </a:solidFill>
                <a:latin typeface="Arial"/>
                <a:cs typeface="+mn-cs"/>
              </a:rPr>
              <a:t>)</a:t>
            </a:r>
            <a:endParaRPr lang="fr-FR" sz="1400"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1959"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1960"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909"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910"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861"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862"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23"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43"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567"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591"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616"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39"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63"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a:t>
            </a:r>
            <a:r>
              <a:rPr lang="fr-CH" sz="1050" dirty="0" smtClean="0">
                <a:solidFill>
                  <a:schemeClr val="tx2"/>
                </a:solidFill>
              </a:rPr>
              <a:t>Firefox)</a:t>
            </a:r>
            <a:r>
              <a:rPr lang="fr-CH" sz="1050" dirty="0" smtClean="0">
                <a:solidFill>
                  <a:schemeClr val="tx2"/>
                </a:solidFill>
              </a:rPr>
              <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pic>
        <p:nvPicPr>
          <p:cNvPr id="2099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78024"/>
            <a:ext cx="5092579" cy="308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356992"/>
            <a:ext cx="3951745" cy="318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523" y="439544"/>
            <a:ext cx="4511972" cy="249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9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7648" b="20894"/>
          <a:stretch/>
        </p:blipFill>
        <p:spPr bwMode="auto">
          <a:xfrm>
            <a:off x="2178596" y="3219853"/>
            <a:ext cx="5201716" cy="16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0185"/>
          <a:stretch/>
        </p:blipFill>
        <p:spPr bwMode="auto">
          <a:xfrm>
            <a:off x="1259632" y="5721437"/>
            <a:ext cx="6573440" cy="73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28" name="Rectangle 27"/>
          <p:cNvSpPr/>
          <p:nvPr/>
        </p:nvSpPr>
        <p:spPr>
          <a:xfrm>
            <a:off x="323528" y="1525309"/>
            <a:ext cx="2016224" cy="141577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a:t>
            </a:r>
            <a:r>
              <a:rPr lang="fr-FR" sz="900" dirty="0" smtClean="0">
                <a:solidFill>
                  <a:schemeClr val="tx2"/>
                </a:solidFill>
                <a:latin typeface="+mn-lt"/>
                <a:cs typeface="+mn-cs"/>
              </a:rPr>
              <a:t>certification. Par exemple: </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CA interne (p.ex. Intranet d’entreprise)  -&gt; message d’erreur si le navigateur n’est pas autorisé à faire confiance à cette autorité de certification</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site web public mal configuré (cas présenté ici)</a:t>
            </a:r>
            <a:endParaRPr lang="fr-FR" sz="900" dirty="0" smtClean="0">
              <a:solidFill>
                <a:schemeClr val="tx2"/>
              </a:solidFill>
              <a:latin typeface="+mn-lt"/>
              <a:cs typeface="+mn-cs"/>
            </a:endParaRPr>
          </a:p>
        </p:txBody>
      </p:sp>
      <p:cxnSp>
        <p:nvCxnSpPr>
          <p:cNvPr id="30" name="Straight Arrow Connector 29"/>
          <p:cNvCxnSpPr/>
          <p:nvPr/>
        </p:nvCxnSpPr>
        <p:spPr>
          <a:xfrm>
            <a:off x="2339752" y="1772816"/>
            <a:ext cx="22684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013176"/>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799742" cy="46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2527823" y="2134781"/>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Quelques attaques récentes</a:t>
            </a:r>
            <a:endParaRPr lang="fr-CH" sz="1600" dirty="0" smtClean="0">
              <a:solidFill>
                <a:srgbClr val="002776"/>
              </a:solidFill>
              <a:cs typeface="Arial" charset="0"/>
            </a:endParaRPr>
          </a:p>
        </p:txBody>
      </p:sp>
      <p:sp>
        <p:nvSpPr>
          <p:cNvPr id="13" name="Rectangle 3"/>
          <p:cNvSpPr>
            <a:spLocks noChangeArrowheads="1"/>
          </p:cNvSpPr>
          <p:nvPr/>
        </p:nvSpPr>
        <p:spPr bwMode="auto">
          <a:xfrm>
            <a:off x="1475656" y="2348880"/>
            <a:ext cx="6192688" cy="1008112"/>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lang="fr-FR" sz="1050" b="1" dirty="0" smtClean="0"/>
              <a:t>Septembre 2014 </a:t>
            </a:r>
            <a:r>
              <a:rPr lang="fr-FR" sz="1050" dirty="0" smtClean="0"/>
              <a:t>– </a:t>
            </a:r>
            <a:r>
              <a:rPr lang="fr-FR" sz="1050" b="1" kern="0" dirty="0" err="1">
                <a:solidFill>
                  <a:srgbClr val="C00000"/>
                </a:solidFill>
              </a:rPr>
              <a:t>ShellSchock</a:t>
            </a:r>
            <a:r>
              <a:rPr lang="fr-FR" sz="1050" b="1" kern="0" dirty="0">
                <a:solidFill>
                  <a:srgbClr val="C00000"/>
                </a:solidFill>
              </a:rPr>
              <a:t> </a:t>
            </a:r>
            <a:r>
              <a:rPr lang="fr-FR" sz="1050" dirty="0" smtClean="0"/>
              <a:t/>
            </a:r>
            <a:br>
              <a:rPr lang="fr-FR" sz="1050" dirty="0" smtClean="0"/>
            </a:br>
            <a:r>
              <a:rPr lang="fr-FR" sz="1050" dirty="0" smtClean="0"/>
              <a:t>Découverte </a:t>
            </a:r>
            <a:r>
              <a:rPr lang="fr-FR" sz="1050" dirty="0"/>
              <a:t>d’une  vulnérabilité logicielle présente dans le </a:t>
            </a:r>
            <a:r>
              <a:rPr lang="fr-FR" sz="1050" dirty="0" err="1"/>
              <a:t>shell</a:t>
            </a:r>
            <a:r>
              <a:rPr lang="fr-FR" sz="1050" dirty="0"/>
              <a:t> Unix </a:t>
            </a:r>
            <a:r>
              <a:rPr lang="fr-FR" sz="1050" dirty="0" err="1" smtClean="0"/>
              <a:t>bash</a:t>
            </a:r>
            <a:r>
              <a:rPr lang="fr-FR" sz="1050" dirty="0"/>
              <a:t>.</a:t>
            </a:r>
            <a:r>
              <a:rPr lang="fr-FR" sz="1050" dirty="0" smtClean="0"/>
              <a:t> Permet </a:t>
            </a:r>
            <a:r>
              <a:rPr lang="fr-FR" sz="1050" dirty="0"/>
              <a:t>à un attaquant d'exécuter des commandes arbitraires sur les versions vulnérables de cet interface système. Cela peut donc permettre à un « attaquant » d'obtenir un accès non autorisé à un système informatique</a:t>
            </a:r>
            <a:r>
              <a:rPr lang="fr-FR" sz="1050" dirty="0" smtClean="0"/>
              <a:t>. </a:t>
            </a:r>
            <a:r>
              <a:rPr lang="fr-FR" sz="1050" dirty="0"/>
              <a:t>Présente depuis 1992, </a:t>
            </a:r>
            <a:r>
              <a:rPr lang="fr-FR" sz="1050" dirty="0" smtClean="0"/>
              <a:t>score </a:t>
            </a:r>
            <a:r>
              <a:rPr lang="fr-FR" sz="1050" dirty="0"/>
              <a:t>de criticité CVSS : 10/10</a:t>
            </a:r>
            <a:r>
              <a:rPr lang="fr-FR" sz="1050" dirty="0" smtClean="0"/>
              <a:t>. Affecte 50% des serveurs web.</a:t>
            </a:r>
            <a:endParaRPr kumimoji="0" lang="fr-FR" sz="1050" b="0" i="0" u="none" strike="noStrike" kern="0" cap="none" spc="0" normalizeH="0" baseline="0" noProof="0" dirty="0" smtClean="0">
              <a:ln>
                <a:noFill/>
              </a:ln>
              <a:effectLst/>
              <a:uLnTx/>
              <a:uFillTx/>
            </a:endParaRPr>
          </a:p>
        </p:txBody>
      </p:sp>
      <p:sp>
        <p:nvSpPr>
          <p:cNvPr id="14" name="Rectangle 4"/>
          <p:cNvSpPr>
            <a:spLocks noChangeArrowheads="1"/>
          </p:cNvSpPr>
          <p:nvPr/>
        </p:nvSpPr>
        <p:spPr bwMode="auto">
          <a:xfrm>
            <a:off x="397196" y="2348880"/>
            <a:ext cx="1006452" cy="10081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Sept.</a:t>
            </a:r>
          </a:p>
          <a:p>
            <a:pPr algn="ctr" eaLnBrk="0" hangingPunct="0">
              <a:defRPr/>
            </a:pPr>
            <a:r>
              <a:rPr lang="en-US" sz="1600" b="1" kern="0" dirty="0" smtClean="0"/>
              <a:t>2014</a:t>
            </a:r>
            <a:endParaRPr lang="en-US" sz="1600" b="1" kern="0" dirty="0"/>
          </a:p>
        </p:txBody>
      </p:sp>
      <p:sp>
        <p:nvSpPr>
          <p:cNvPr id="15" name="Rectangle 5"/>
          <p:cNvSpPr>
            <a:spLocks noChangeArrowheads="1"/>
          </p:cNvSpPr>
          <p:nvPr/>
        </p:nvSpPr>
        <p:spPr bwMode="auto">
          <a:xfrm>
            <a:off x="1483273" y="1052736"/>
            <a:ext cx="6185071" cy="1152128"/>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kumimoji="0" lang="fr-FR" sz="1050" b="1" i="0" u="none" strike="noStrike" kern="0" cap="none" spc="0" normalizeH="0" baseline="0" noProof="0" dirty="0" smtClean="0">
                <a:ln>
                  <a:noFill/>
                </a:ln>
                <a:effectLst/>
                <a:uLnTx/>
                <a:uFillTx/>
              </a:rPr>
              <a:t>Avril 2014 </a:t>
            </a:r>
            <a:r>
              <a:rPr kumimoji="0" lang="fr-FR" sz="1050" b="0" i="0" u="none" strike="noStrike" kern="0" cap="none" spc="0" normalizeH="0" baseline="0" noProof="0" dirty="0" smtClean="0">
                <a:ln>
                  <a:noFill/>
                </a:ln>
                <a:effectLst/>
                <a:uLnTx/>
                <a:uFillTx/>
              </a:rPr>
              <a:t>– </a:t>
            </a:r>
            <a:r>
              <a:rPr lang="fr-FR" sz="1050" b="1" kern="0" dirty="0" err="1" smtClean="0">
                <a:solidFill>
                  <a:srgbClr val="C00000"/>
                </a:solidFill>
              </a:rPr>
              <a:t>Heartbleed</a:t>
            </a:r>
            <a:r>
              <a:rPr lang="fr-FR" sz="1050" kern="0" dirty="0" smtClean="0"/>
              <a:t/>
            </a:r>
            <a:br>
              <a:rPr lang="fr-FR" sz="1050" kern="0" dirty="0" smtClean="0"/>
            </a:br>
            <a:r>
              <a:rPr lang="fr-FR" sz="1050" kern="0" dirty="0" smtClean="0"/>
              <a:t>Découverte d’une vulnérabilité critique (erreur de codage) dans une </a:t>
            </a:r>
            <a:r>
              <a:rPr lang="fr-FR" sz="1050" kern="0" dirty="0"/>
              <a:t>version </a:t>
            </a:r>
            <a:r>
              <a:rPr lang="fr-FR" sz="1050" kern="0" dirty="0" smtClean="0"/>
              <a:t>de la bibliothèque </a:t>
            </a:r>
            <a:r>
              <a:rPr lang="fr-FR" sz="1050" kern="0" dirty="0"/>
              <a:t>de </a:t>
            </a:r>
            <a:r>
              <a:rPr lang="fr-FR" sz="1050" kern="0" dirty="0" smtClean="0"/>
              <a:t>chiffrement open </a:t>
            </a:r>
            <a:r>
              <a:rPr lang="fr-FR" sz="1050" kern="0" dirty="0"/>
              <a:t>source </a:t>
            </a:r>
            <a:r>
              <a:rPr lang="fr-FR" sz="1050" kern="0" dirty="0" err="1" smtClean="0"/>
              <a:t>OpenSSL</a:t>
            </a:r>
            <a:r>
              <a:rPr lang="fr-FR" sz="1050" kern="0" dirty="0" smtClean="0"/>
              <a:t>, </a:t>
            </a:r>
            <a:r>
              <a:rPr lang="fr-FR" sz="1050" kern="0" dirty="0"/>
              <a:t>qui permet à un « attaquant » de lire la mémoire d'un serveur ou d'un client pour récupérer, par exemple, les clés privées utilisées lors d'une communication avec le protocole Transport Layer Security (TLS). </a:t>
            </a:r>
            <a:r>
              <a:rPr lang="fr-FR" sz="1050" kern="0" dirty="0" smtClean="0"/>
              <a:t>Affecte 500.000 serveurs et 10% des </a:t>
            </a:r>
            <a:r>
              <a:rPr lang="fr-FR" sz="1050" kern="0" dirty="0" err="1" smtClean="0"/>
              <a:t>smartphones</a:t>
            </a:r>
            <a:r>
              <a:rPr lang="fr-FR" sz="1050" kern="0" dirty="0" smtClean="0"/>
              <a:t> sous </a:t>
            </a:r>
            <a:r>
              <a:rPr lang="fr-FR" sz="1050" kern="0" dirty="0" err="1" smtClean="0"/>
              <a:t>Android</a:t>
            </a:r>
            <a:r>
              <a:rPr lang="fr-FR" sz="1050" kern="0" dirty="0" smtClean="0"/>
              <a:t> lors de la découverte du bug. Egalement des </a:t>
            </a:r>
            <a:r>
              <a:rPr lang="fr-FR" sz="1050" kern="0" dirty="0" err="1" smtClean="0"/>
              <a:t>firmwares</a:t>
            </a:r>
            <a:r>
              <a:rPr lang="fr-FR" sz="1050" kern="0" dirty="0" smtClean="0"/>
              <a:t> de routeurs Cisco et de Firewalls </a:t>
            </a:r>
            <a:r>
              <a:rPr lang="fr-FR" sz="1050" kern="0" dirty="0" err="1" smtClean="0"/>
              <a:t>Juniper</a:t>
            </a:r>
            <a:r>
              <a:rPr lang="fr-FR" sz="1050" kern="0" dirty="0" smtClean="0"/>
              <a:t>.</a:t>
            </a:r>
            <a:endParaRPr kumimoji="0" lang="fr-FR" sz="1050" i="0" u="none" strike="noStrike" kern="0" cap="none" spc="0" normalizeH="0" baseline="0" noProof="0" dirty="0">
              <a:ln>
                <a:noFill/>
              </a:ln>
              <a:effectLst/>
              <a:uLnTx/>
              <a:uFillTx/>
            </a:endParaRPr>
          </a:p>
        </p:txBody>
      </p:sp>
      <p:sp>
        <p:nvSpPr>
          <p:cNvPr id="16" name="Rectangle 6"/>
          <p:cNvSpPr>
            <a:spLocks noChangeArrowheads="1"/>
          </p:cNvSpPr>
          <p:nvPr/>
        </p:nvSpPr>
        <p:spPr bwMode="auto">
          <a:xfrm>
            <a:off x="404813" y="1052736"/>
            <a:ext cx="1006452" cy="11521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err="1" smtClean="0">
                <a:solidFill>
                  <a:schemeClr val="tx1"/>
                </a:solidFill>
              </a:rPr>
              <a:t>Avril</a:t>
            </a:r>
            <a:r>
              <a:rPr lang="en-US" sz="1600" b="1" kern="0" dirty="0" smtClean="0">
                <a:solidFill>
                  <a:schemeClr val="tx1"/>
                </a:solidFill>
              </a:rPr>
              <a:t> 2014</a:t>
            </a:r>
            <a:endParaRPr lang="en-US" sz="1600" b="1" kern="0" dirty="0">
              <a:solidFill>
                <a:schemeClr val="tx1"/>
              </a:solidFill>
            </a:endParaRPr>
          </a:p>
        </p:txBody>
      </p:sp>
      <p:sp>
        <p:nvSpPr>
          <p:cNvPr id="19" name="TextBox 18"/>
          <p:cNvSpPr txBox="1"/>
          <p:nvPr/>
        </p:nvSpPr>
        <p:spPr>
          <a:xfrm>
            <a:off x="411419" y="5880899"/>
            <a:ext cx="155657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Que retenir de ces exemples?</a:t>
            </a:r>
            <a:endParaRPr lang="fr-CH" sz="1200" dirty="0">
              <a:solidFill>
                <a:srgbClr val="002776"/>
              </a:solidFill>
              <a:cs typeface="Arial" pitchFamily="34" charset="0"/>
            </a:endParaRPr>
          </a:p>
        </p:txBody>
      </p:sp>
      <p:sp>
        <p:nvSpPr>
          <p:cNvPr id="20" name="Rectangle 19"/>
          <p:cNvSpPr/>
          <p:nvPr/>
        </p:nvSpPr>
        <p:spPr>
          <a:xfrm>
            <a:off x="2195736" y="5742400"/>
            <a:ext cx="669674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buFont typeface="Arial" pitchFamily="34" charset="0"/>
              <a:buChar char="•"/>
            </a:pPr>
            <a:r>
              <a:rPr lang="fr-CH" sz="1100" b="1" dirty="0" smtClean="0">
                <a:solidFill>
                  <a:prstClr val="black"/>
                </a:solidFill>
                <a:latin typeface="Calibri"/>
              </a:rPr>
              <a:t> Professionnalisation des attaques. Scénarios </a:t>
            </a:r>
            <a:r>
              <a:rPr lang="fr-CH" sz="1100" b="1" dirty="0">
                <a:solidFill>
                  <a:prstClr val="black"/>
                </a:solidFill>
                <a:latin typeface="Calibri"/>
              </a:rPr>
              <a:t>d’attaques </a:t>
            </a:r>
            <a:r>
              <a:rPr lang="fr-CH" sz="1100" b="1" dirty="0" smtClean="0">
                <a:solidFill>
                  <a:prstClr val="black"/>
                </a:solidFill>
                <a:latin typeface="Calibri"/>
              </a:rPr>
              <a:t>de plus en plus sophistiqués </a:t>
            </a:r>
            <a:r>
              <a:rPr lang="fr-CH" sz="1100" b="1" dirty="0">
                <a:solidFill>
                  <a:prstClr val="black"/>
                </a:solidFill>
                <a:latin typeface="Calibri"/>
              </a:rPr>
              <a:t>(combinaison de multiples éléments).</a:t>
            </a:r>
          </a:p>
          <a:p>
            <a:pPr lvl="0">
              <a:buFont typeface="Arial" pitchFamily="34" charset="0"/>
              <a:buChar char="•"/>
            </a:pPr>
            <a:r>
              <a:rPr lang="fr-CH" sz="1100" b="1" dirty="0" smtClean="0">
                <a:solidFill>
                  <a:prstClr val="black"/>
                </a:solidFill>
                <a:latin typeface="Calibri"/>
              </a:rPr>
              <a:t> De réels enjeux financiers qui motivent les cybercriminels.</a:t>
            </a:r>
          </a:p>
          <a:p>
            <a:pPr lvl="0">
              <a:buFont typeface="Arial" pitchFamily="34" charset="0"/>
              <a:buChar char="•"/>
            </a:pPr>
            <a:r>
              <a:rPr lang="fr-CH" sz="1100" b="1" dirty="0">
                <a:solidFill>
                  <a:prstClr val="black"/>
                </a:solidFill>
                <a:latin typeface="Calibri"/>
              </a:rPr>
              <a:t> </a:t>
            </a:r>
            <a:r>
              <a:rPr lang="fr-CH" sz="1100" b="1" dirty="0" smtClean="0">
                <a:solidFill>
                  <a:prstClr val="black"/>
                </a:solidFill>
                <a:latin typeface="Calibri"/>
              </a:rPr>
              <a:t>Des failles réelles, parfois anciennes, dans des produits réputés sûrs. Découvertes souvent par hasard.</a:t>
            </a:r>
            <a:endParaRPr lang="fr-CH" sz="1100" b="1" dirty="0">
              <a:solidFill>
                <a:prstClr val="black"/>
              </a:solidFill>
              <a:latin typeface="Calibri"/>
            </a:endParaRPr>
          </a:p>
        </p:txBody>
      </p:sp>
      <p:pic>
        <p:nvPicPr>
          <p:cNvPr id="209922" name="Picture 2" descr="http://media.idownloadblog.com/wp-content/uploads/2014/04/Heartbleed-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824" y="1052736"/>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209924" name="Picture 4" descr="http://lehrerrundmail.de/wordpress/wp-content/uploads/2014/09/shellshock-ad0b6e8b4a6f04c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973" y="2397460"/>
            <a:ext cx="1049877" cy="9721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1475656" y="3501008"/>
            <a:ext cx="7344816" cy="2160240"/>
          </a:xfrm>
          <a:prstGeom prst="rect">
            <a:avLst/>
          </a:prstGeom>
          <a:noFill/>
          <a:ln w="12700" algn="ctr">
            <a:solidFill>
              <a:srgbClr val="07571B"/>
            </a:solidFill>
            <a:miter lim="800000"/>
            <a:headEnd/>
            <a:tailEnd/>
          </a:ln>
        </p:spPr>
        <p:txBody>
          <a:bodyPr lIns="91396" tIns="91396" rIns="91396" bIns="91396" anchor="ctr"/>
          <a:lstStyle/>
          <a:p>
            <a:pPr lvl="0" defTabSz="661988" eaLnBrk="0" hangingPunct="0">
              <a:spcAft>
                <a:spcPts val="600"/>
              </a:spcAft>
              <a:defRPr/>
            </a:pPr>
            <a:r>
              <a:rPr lang="fr-CH" sz="1050" b="1" dirty="0" err="1" smtClean="0"/>
              <a:t>Tyupkin</a:t>
            </a:r>
            <a:r>
              <a:rPr lang="fr-CH" sz="1050" b="1" dirty="0" smtClean="0"/>
              <a:t> </a:t>
            </a:r>
            <a:r>
              <a:rPr lang="fr-CH" sz="1050" b="1" dirty="0"/>
              <a:t>– 07 Octobre 2014 </a:t>
            </a:r>
            <a:r>
              <a:rPr lang="fr-CH" sz="900" u="sng" dirty="0"/>
              <a:t>https://securelist.com/blog/research/66988/tyupkin-manipulating-atm-machines-with-malware/</a:t>
            </a:r>
            <a:r>
              <a:rPr lang="fr-CH" sz="1050" dirty="0"/>
              <a:t/>
            </a:r>
            <a:br>
              <a:rPr lang="fr-CH" sz="1050" dirty="0"/>
            </a:br>
            <a:r>
              <a:rPr lang="fr-CH" sz="1050" dirty="0"/>
              <a:t>Logiciel malveillant exploitant une faille matérielle des distributeurs de billets (insertion d’un CD-Rom chargeant un malware sur le DAB utilisant un système Windows XP). Une fois installé, le malware </a:t>
            </a:r>
            <a:r>
              <a:rPr lang="fr-CH" sz="1050" dirty="0" err="1"/>
              <a:t>Tyukpkin</a:t>
            </a:r>
            <a:r>
              <a:rPr lang="fr-CH" sz="1050" dirty="0"/>
              <a:t>  crée une porte dérobée : à partir d’un code secret entré au clavier, la « mule » accède à un menu complet qui lui affiche le contenu des différents tiroirs du distributeur. Il peut alors voler le contenu du distributeur. </a:t>
            </a:r>
            <a:endParaRPr lang="fr-CH" sz="1050" dirty="0" smtClean="0"/>
          </a:p>
          <a:p>
            <a:pPr lvl="0" eaLnBrk="0" hangingPunct="0">
              <a:spcAft>
                <a:spcPts val="600"/>
              </a:spcAft>
              <a:defRPr/>
            </a:pPr>
            <a:r>
              <a:rPr lang="fr-CH" sz="1050" dirty="0" smtClean="0"/>
              <a:t>Anecdote </a:t>
            </a:r>
            <a:r>
              <a:rPr lang="fr-CH" sz="1050" dirty="0"/>
              <a:t>intéressante :  le retrait d’argent ne peut se faire qu’à certaines heures de la </a:t>
            </a:r>
            <a:r>
              <a:rPr lang="fr-CH" sz="1050" dirty="0" smtClean="0"/>
              <a:t/>
            </a:r>
            <a:br>
              <a:rPr lang="fr-CH" sz="1050" dirty="0" smtClean="0"/>
            </a:br>
            <a:r>
              <a:rPr lang="fr-CH" sz="1050" dirty="0" smtClean="0"/>
              <a:t>semaine</a:t>
            </a:r>
            <a:r>
              <a:rPr lang="fr-CH" sz="1050" dirty="0"/>
              <a:t>, généralement pendant la nuit du dimanche ou du lundi. Ce qui permet de </a:t>
            </a:r>
            <a:r>
              <a:rPr lang="fr-CH" sz="1050" dirty="0" smtClean="0"/>
              <a:t>ne</a:t>
            </a:r>
            <a:br>
              <a:rPr lang="fr-CH" sz="1050" dirty="0" smtClean="0"/>
            </a:br>
            <a:r>
              <a:rPr lang="fr-CH" sz="1050" dirty="0" smtClean="0"/>
              <a:t>pas </a:t>
            </a:r>
            <a:r>
              <a:rPr lang="fr-CH" sz="1050" dirty="0"/>
              <a:t>trop éveiller de soupçons. Par ailleurs, avant d’effectuer son choix, la mule doit </a:t>
            </a:r>
            <a:r>
              <a:rPr lang="fr-CH" sz="1050" dirty="0" smtClean="0"/>
              <a:t/>
            </a:r>
            <a:br>
              <a:rPr lang="fr-CH" sz="1050" dirty="0" smtClean="0"/>
            </a:br>
            <a:r>
              <a:rPr lang="fr-CH" sz="1050" dirty="0" smtClean="0"/>
              <a:t>renseigner </a:t>
            </a:r>
            <a:r>
              <a:rPr lang="fr-CH" sz="1050" dirty="0"/>
              <a:t>un numéro de session. Pour cela, </a:t>
            </a:r>
            <a:r>
              <a:rPr lang="fr-CH" sz="1050" dirty="0" err="1"/>
              <a:t>Tyupkin</a:t>
            </a:r>
            <a:r>
              <a:rPr lang="fr-CH" sz="1050" dirty="0"/>
              <a:t> affiche un numéro spécial que </a:t>
            </a:r>
            <a:r>
              <a:rPr lang="fr-CH" sz="1050" dirty="0" smtClean="0"/>
              <a:t/>
            </a:r>
            <a:br>
              <a:rPr lang="fr-CH" sz="1050" dirty="0" smtClean="0"/>
            </a:br>
            <a:r>
              <a:rPr lang="fr-CH" sz="1050" dirty="0" smtClean="0"/>
              <a:t>la </a:t>
            </a:r>
            <a:r>
              <a:rPr lang="fr-CH" sz="1050" dirty="0"/>
              <a:t>mule doit transférer à son commanditaire qui, lui, connait l’algorithme et peut en </a:t>
            </a:r>
            <a:r>
              <a:rPr lang="fr-CH" sz="1050" dirty="0" smtClean="0"/>
              <a:t/>
            </a:r>
            <a:br>
              <a:rPr lang="fr-CH" sz="1050" dirty="0" smtClean="0"/>
            </a:br>
            <a:r>
              <a:rPr lang="fr-CH" sz="1050" dirty="0" smtClean="0"/>
              <a:t>déduire </a:t>
            </a:r>
            <a:r>
              <a:rPr lang="fr-CH" sz="1050" dirty="0"/>
              <a:t>le bon numéro de session. Ce procédé permet d’éviter que certaines mules </a:t>
            </a:r>
            <a:r>
              <a:rPr lang="fr-CH" sz="1050" dirty="0" smtClean="0"/>
              <a:t/>
            </a:r>
            <a:br>
              <a:rPr lang="fr-CH" sz="1050" dirty="0" smtClean="0"/>
            </a:br>
            <a:r>
              <a:rPr lang="fr-CH" sz="1050" dirty="0" smtClean="0"/>
              <a:t>vident </a:t>
            </a:r>
            <a:r>
              <a:rPr lang="fr-CH" sz="1050" dirty="0"/>
              <a:t>les distributeurs de leur propre chef, sans tenir au courant leurs « supérieurs </a:t>
            </a:r>
            <a:r>
              <a:rPr lang="fr-CH" sz="1050" dirty="0" smtClean="0"/>
              <a:t>».</a:t>
            </a:r>
            <a:endParaRPr kumimoji="0" lang="fr-FR" sz="1050" b="0" i="0" u="none" strike="noStrike" kern="0" cap="none" spc="0" normalizeH="0" baseline="0" noProof="0" dirty="0" smtClean="0">
              <a:ln>
                <a:noFill/>
              </a:ln>
              <a:effectLst/>
              <a:uLnTx/>
              <a:uFillTx/>
            </a:endParaRPr>
          </a:p>
        </p:txBody>
      </p:sp>
      <p:sp>
        <p:nvSpPr>
          <p:cNvPr id="22" name="Rectangle 4"/>
          <p:cNvSpPr>
            <a:spLocks noChangeArrowheads="1"/>
          </p:cNvSpPr>
          <p:nvPr/>
        </p:nvSpPr>
        <p:spPr bwMode="auto">
          <a:xfrm>
            <a:off x="397196" y="3501008"/>
            <a:ext cx="1014069" cy="216024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7 Oct.</a:t>
            </a:r>
          </a:p>
          <a:p>
            <a:pPr algn="ctr" eaLnBrk="0" hangingPunct="0">
              <a:defRPr/>
            </a:pPr>
            <a:r>
              <a:rPr lang="en-US" sz="1600" b="1" kern="0" dirty="0" smtClean="0"/>
              <a:t>2014</a:t>
            </a:r>
            <a:endParaRPr lang="en-US" sz="1600" b="1" kern="0" dirty="0"/>
          </a:p>
        </p:txBody>
      </p:sp>
      <p:pic>
        <p:nvPicPr>
          <p:cNvPr id="209926" name="Picture 6" descr="http://static.guim.co.uk/sys-images/Guardian/Pix/pictures/2014/10/8/1412756012699/615b2ced-62c8-4e41-8f36-3eb57a05f7ee-bestSizeAvailabl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89622"/>
            <a:ext cx="2286043" cy="13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6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0" grpId="0" animBg="1"/>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687"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711"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a:t>
            </a:r>
            <a:r>
              <a:rPr lang="fr-FR" sz="1600" dirty="0" err="1" smtClean="0"/>
              <a:t>tunnelling</a:t>
            </a:r>
            <a:r>
              <a:rPr lang="fr-FR" sz="1600" dirty="0" smtClean="0"/>
              <a:t>:</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877437"/>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a:solidFill>
                  <a:srgbClr val="000000"/>
                </a:solidFill>
                <a:hlinkClick r:id="rId3"/>
              </a:rPr>
              <a:t>https://</a:t>
            </a:r>
            <a:r>
              <a:rPr lang="fr-CH" sz="1400" dirty="0" smtClean="0">
                <a:solidFill>
                  <a:srgbClr val="000000"/>
                </a:solidFill>
                <a:hlinkClick r:id="rId3"/>
              </a:rPr>
              <a:t>www.ssi.gouv.fr/uploads/2015/01/RGS_v-2-0_B1.pdf</a:t>
            </a:r>
            <a:r>
              <a:rPr lang="fr-CH" sz="1400" dirty="0" smtClean="0">
                <a:solidFill>
                  <a:srgbClr val="000000"/>
                </a:solidFill>
              </a:rPr>
              <a:t> </a:t>
            </a:r>
            <a:endParaRPr lang="fr-CH" sz="1400" dirty="0" smtClean="0">
              <a:solidFill>
                <a:srgbClr val="000000"/>
              </a:solidFill>
            </a:endParaRP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4985760"/>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29"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53"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err="1">
                <a:solidFill>
                  <a:srgbClr val="002776"/>
                </a:solidFill>
              </a:rPr>
              <a:t>Consistence</a:t>
            </a:r>
            <a:r>
              <a:rPr lang="fr-FR" sz="800" dirty="0">
                <a:solidFill>
                  <a:srgbClr val="002776"/>
                </a:solidFill>
              </a:rPr>
              <a:t> 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777"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409"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grpSp>
        <p:nvGrpSpPr>
          <p:cNvPr id="8" name="Group 33"/>
          <p:cNvGrpSpPr>
            <a:grpSpLocks/>
          </p:cNvGrpSpPr>
          <p:nvPr/>
        </p:nvGrpSpPr>
        <p:grpSpPr bwMode="auto">
          <a:xfrm>
            <a:off x="3717925" y="2010048"/>
            <a:ext cx="5318125" cy="4530725"/>
            <a:chOff x="2342" y="1103"/>
            <a:chExt cx="3350" cy="2854"/>
          </a:xfrm>
        </p:grpSpPr>
        <p:sp>
          <p:nvSpPr>
            <p:cNvPr id="10" name="Text Box 6"/>
            <p:cNvSpPr txBox="1">
              <a:spLocks noChangeArrowheads="1"/>
            </p:cNvSpPr>
            <p:nvPr/>
          </p:nvSpPr>
          <p:spPr bwMode="auto">
            <a:xfrm>
              <a:off x="2353" y="1770"/>
              <a:ext cx="572" cy="233"/>
            </a:xfrm>
            <a:prstGeom prst="rect">
              <a:avLst/>
            </a:prstGeom>
            <a:noFill/>
            <a:ln w="9525">
              <a:noFill/>
              <a:miter lim="800000"/>
              <a:headEnd/>
              <a:tailEnd/>
            </a:ln>
          </p:spPr>
          <p:txBody>
            <a:bodyPr lIns="0" tIns="0" rIns="0" bIns="0">
              <a:spAutoFit/>
            </a:bodyPr>
            <a:lstStyle/>
            <a:p>
              <a:r>
                <a:rPr lang="fr-CH" sz="1200" dirty="0">
                  <a:solidFill>
                    <a:schemeClr val="tx2"/>
                  </a:solidFill>
                </a:rPr>
                <a:t>Utilisateurs et  </a:t>
              </a:r>
              <a:r>
                <a:rPr lang="fr-CH" sz="1200" dirty="0" smtClean="0">
                  <a:solidFill>
                    <a:schemeClr val="tx2"/>
                  </a:solidFill>
                </a:rPr>
                <a:t>Groupes</a:t>
              </a:r>
              <a:endParaRPr lang="fr-CH" sz="1200" dirty="0">
                <a:solidFill>
                  <a:schemeClr val="tx2"/>
                </a:solidFill>
              </a:endParaRPr>
            </a:p>
          </p:txBody>
        </p:sp>
        <p:sp>
          <p:nvSpPr>
            <p:cNvPr id="12" name="AutoShape 7"/>
            <p:cNvSpPr>
              <a:spLocks/>
            </p:cNvSpPr>
            <p:nvPr/>
          </p:nvSpPr>
          <p:spPr bwMode="auto">
            <a:xfrm>
              <a:off x="2981" y="2629"/>
              <a:ext cx="73" cy="655"/>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13" name="Text Box 8"/>
            <p:cNvSpPr txBox="1">
              <a:spLocks noChangeArrowheads="1"/>
            </p:cNvSpPr>
            <p:nvPr/>
          </p:nvSpPr>
          <p:spPr bwMode="auto">
            <a:xfrm>
              <a:off x="2342" y="2851"/>
              <a:ext cx="593" cy="233"/>
            </a:xfrm>
            <a:prstGeom prst="rect">
              <a:avLst/>
            </a:prstGeom>
            <a:noFill/>
            <a:ln w="9525">
              <a:noFill/>
              <a:miter lim="800000"/>
              <a:headEnd/>
              <a:tailEnd/>
            </a:ln>
          </p:spPr>
          <p:txBody>
            <a:bodyPr lIns="0" tIns="0" rIns="0" bIns="0">
              <a:spAutoFit/>
            </a:bodyPr>
            <a:lstStyle/>
            <a:p>
              <a:r>
                <a:rPr lang="fr-CH" sz="1200" dirty="0" smtClean="0">
                  <a:solidFill>
                    <a:schemeClr val="tx2"/>
                  </a:solidFill>
                </a:rPr>
                <a:t>Permissions standard </a:t>
              </a:r>
              <a:endParaRPr lang="fr-CH" sz="1200" dirty="0">
                <a:solidFill>
                  <a:schemeClr val="tx2"/>
                </a:solidFill>
              </a:endParaRPr>
            </a:p>
          </p:txBody>
        </p:sp>
        <p:sp>
          <p:nvSpPr>
            <p:cNvPr id="14" name="Line 11"/>
            <p:cNvSpPr>
              <a:spLocks noChangeShapeType="1"/>
            </p:cNvSpPr>
            <p:nvPr/>
          </p:nvSpPr>
          <p:spPr bwMode="auto">
            <a:xfrm flipH="1">
              <a:off x="5077" y="1624"/>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5" name="Text Box 12"/>
            <p:cNvSpPr txBox="1">
              <a:spLocks noChangeArrowheads="1"/>
            </p:cNvSpPr>
            <p:nvPr/>
          </p:nvSpPr>
          <p:spPr bwMode="auto">
            <a:xfrm>
              <a:off x="5427" y="1558"/>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sp>
          <p:nvSpPr>
            <p:cNvPr id="16" name="Line 13"/>
            <p:cNvSpPr>
              <a:spLocks noChangeShapeType="1"/>
            </p:cNvSpPr>
            <p:nvPr/>
          </p:nvSpPr>
          <p:spPr bwMode="auto">
            <a:xfrm flipH="1">
              <a:off x="5078" y="1732"/>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7" name="Text Box 14"/>
            <p:cNvSpPr txBox="1">
              <a:spLocks noChangeArrowheads="1"/>
            </p:cNvSpPr>
            <p:nvPr/>
          </p:nvSpPr>
          <p:spPr bwMode="auto">
            <a:xfrm>
              <a:off x="5428" y="1666"/>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pic>
          <p:nvPicPr>
            <p:cNvPr id="18" name="Picture 16" descr="file-acl"/>
            <p:cNvPicPr>
              <a:picLocks noChangeAspect="1" noChangeArrowheads="1"/>
            </p:cNvPicPr>
            <p:nvPr/>
          </p:nvPicPr>
          <p:blipFill>
            <a:blip r:embed="rId3" cstate="print"/>
            <a:srcRect/>
            <a:stretch>
              <a:fillRect/>
            </a:stretch>
          </p:blipFill>
          <p:spPr bwMode="auto">
            <a:xfrm>
              <a:off x="3100" y="1103"/>
              <a:ext cx="1964" cy="2854"/>
            </a:xfrm>
            <a:prstGeom prst="rect">
              <a:avLst/>
            </a:prstGeom>
            <a:noFill/>
            <a:ln w="9525">
              <a:noFill/>
              <a:miter lim="800000"/>
              <a:headEnd/>
              <a:tailEnd/>
            </a:ln>
          </p:spPr>
        </p:pic>
        <p:sp>
          <p:nvSpPr>
            <p:cNvPr id="19" name="Rectangle 17"/>
            <p:cNvSpPr>
              <a:spLocks noChangeArrowheads="1"/>
            </p:cNvSpPr>
            <p:nvPr/>
          </p:nvSpPr>
          <p:spPr bwMode="auto">
            <a:xfrm>
              <a:off x="3232" y="1674"/>
              <a:ext cx="421" cy="95"/>
            </a:xfrm>
            <a:prstGeom prst="rect">
              <a:avLst/>
            </a:prstGeom>
            <a:noFill/>
            <a:ln w="9525">
              <a:solidFill>
                <a:srgbClr val="E30303"/>
              </a:solidFill>
              <a:miter lim="800000"/>
              <a:headEnd/>
              <a:tailEnd/>
            </a:ln>
          </p:spPr>
          <p:txBody>
            <a:bodyPr wrap="none" lIns="0" tIns="0" rIns="0" bIns="0" anchor="ctr"/>
            <a:lstStyle/>
            <a:p>
              <a:endParaRPr lang="fr-FR"/>
            </a:p>
          </p:txBody>
        </p:sp>
        <p:sp>
          <p:nvSpPr>
            <p:cNvPr id="20" name="Line 31"/>
            <p:cNvSpPr>
              <a:spLocks noChangeShapeType="1"/>
            </p:cNvSpPr>
            <p:nvPr/>
          </p:nvSpPr>
          <p:spPr bwMode="auto">
            <a:xfrm flipH="1">
              <a:off x="4893" y="3199"/>
              <a:ext cx="210" cy="263"/>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21" name="Text Box 32"/>
            <p:cNvSpPr txBox="1">
              <a:spLocks noChangeArrowheads="1"/>
            </p:cNvSpPr>
            <p:nvPr/>
          </p:nvSpPr>
          <p:spPr bwMode="auto">
            <a:xfrm>
              <a:off x="5141" y="3028"/>
              <a:ext cx="551" cy="194"/>
            </a:xfrm>
            <a:prstGeom prst="rect">
              <a:avLst/>
            </a:prstGeom>
            <a:noFill/>
            <a:ln w="9525">
              <a:noFill/>
              <a:miter lim="800000"/>
              <a:headEnd/>
              <a:tailEnd/>
            </a:ln>
          </p:spPr>
          <p:txBody>
            <a:bodyPr wrap="square" lIns="0" tIns="0" rIns="0" bIns="0">
              <a:spAutoFit/>
            </a:bodyPr>
            <a:lstStyle/>
            <a:p>
              <a:r>
                <a:rPr lang="fr-CH" sz="1000" dirty="0" smtClean="0">
                  <a:solidFill>
                    <a:schemeClr val="tx2"/>
                  </a:solidFill>
                </a:rPr>
                <a:t>Configuration plus avancée</a:t>
              </a:r>
              <a:endParaRPr lang="fr-CH" sz="1000" dirty="0">
                <a:solidFill>
                  <a:schemeClr val="tx2"/>
                </a:solidFill>
              </a:endParaRPr>
            </a:p>
          </p:txBody>
        </p:sp>
      </p:grpSp>
      <p:sp>
        <p:nvSpPr>
          <p:cNvPr id="23" name="AutoShape 7"/>
          <p:cNvSpPr>
            <a:spLocks/>
          </p:cNvSpPr>
          <p:nvPr/>
        </p:nvSpPr>
        <p:spPr bwMode="auto">
          <a:xfrm>
            <a:off x="4716016" y="2708920"/>
            <a:ext cx="115888" cy="1039813"/>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08548" name="Picture 4"/>
          <p:cNvPicPr>
            <a:picLocks noChangeAspect="1" noChangeArrowheads="1"/>
          </p:cNvPicPr>
          <p:nvPr/>
        </p:nvPicPr>
        <p:blipFill>
          <a:blip r:embed="rId3" cstate="print"/>
          <a:srcRect/>
          <a:stretch>
            <a:fillRect/>
          </a:stretch>
        </p:blipFill>
        <p:spPr bwMode="auto">
          <a:xfrm>
            <a:off x="323528" y="1484784"/>
            <a:ext cx="6840760" cy="4874355"/>
          </a:xfrm>
          <a:prstGeom prst="rect">
            <a:avLst/>
          </a:prstGeom>
          <a:noFill/>
        </p:spPr>
      </p:pic>
      <p:sp>
        <p:nvSpPr>
          <p:cNvPr id="6" name="Rectangle 5"/>
          <p:cNvSpPr/>
          <p:nvPr/>
        </p:nvSpPr>
        <p:spPr>
          <a:xfrm>
            <a:off x="7236296" y="1844824"/>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8" y="2060848"/>
            <a:ext cx="4032447"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36296" y="3356992"/>
            <a:ext cx="1656184" cy="415498"/>
          </a:xfrm>
          <a:prstGeom prst="rect">
            <a:avLst/>
          </a:prstGeom>
        </p:spPr>
        <p:txBody>
          <a:bodyPr wrap="square">
            <a:spAutoFit/>
          </a:bodyPr>
          <a:lstStyle/>
          <a:p>
            <a:r>
              <a:rPr lang="fr-FR" sz="1050" dirty="0" smtClean="0">
                <a:solidFill>
                  <a:srgbClr val="002776"/>
                </a:solidFill>
              </a:rPr>
              <a:t>Ici: membres du groupe </a:t>
            </a:r>
            <a:r>
              <a:rPr lang="fr-FR" sz="1050" dirty="0" err="1" smtClean="0">
                <a:solidFill>
                  <a:srgbClr val="002776"/>
                </a:solidFill>
              </a:rPr>
              <a:t>WksAdmins</a:t>
            </a:r>
            <a:endParaRPr lang="fr-CH" sz="1200" dirty="0"/>
          </a:p>
        </p:txBody>
      </p:sp>
      <p:cxnSp>
        <p:nvCxnSpPr>
          <p:cNvPr id="11" name="Straight Arrow Connector 10"/>
          <p:cNvCxnSpPr/>
          <p:nvPr/>
        </p:nvCxnSpPr>
        <p:spPr>
          <a:xfrm flipH="1" flipV="1">
            <a:off x="6012160" y="3429000"/>
            <a:ext cx="122413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10594" name="Picture 2"/>
          <p:cNvPicPr>
            <a:picLocks noChangeAspect="1" noChangeArrowheads="1"/>
          </p:cNvPicPr>
          <p:nvPr/>
        </p:nvPicPr>
        <p:blipFill>
          <a:blip r:embed="rId3" cstate="print"/>
          <a:srcRect/>
          <a:stretch>
            <a:fillRect/>
          </a:stretch>
        </p:blipFill>
        <p:spPr bwMode="auto">
          <a:xfrm>
            <a:off x="611560" y="1628800"/>
            <a:ext cx="6267450" cy="4324351"/>
          </a:xfrm>
          <a:prstGeom prst="rect">
            <a:avLst/>
          </a:prstGeom>
          <a:noFill/>
        </p:spPr>
      </p:pic>
      <p:sp>
        <p:nvSpPr>
          <p:cNvPr id="6" name="Rectangle 5"/>
          <p:cNvSpPr/>
          <p:nvPr/>
        </p:nvSpPr>
        <p:spPr>
          <a:xfrm>
            <a:off x="7020273" y="2564904"/>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2003)</a:t>
            </a:r>
            <a:endParaRPr lang="fr-CH" sz="1200" dirty="0"/>
          </a:p>
        </p:txBody>
      </p:sp>
      <p:sp>
        <p:nvSpPr>
          <p:cNvPr id="7" name="Rectangle 6"/>
          <p:cNvSpPr/>
          <p:nvPr/>
        </p:nvSpPr>
        <p:spPr>
          <a:xfrm>
            <a:off x="7020272" y="3717032"/>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7812360" y="3140968"/>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a:off x="5436096" y="2780928"/>
            <a:ext cx="15841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 </a:t>
            </a:r>
            <a:r>
              <a:rPr lang="en-US" sz="1200" i="1" dirty="0" smtClean="0"/>
              <a:t>2016 </a:t>
            </a:r>
            <a:r>
              <a:rPr lang="en-US" sz="1200" i="1" dirty="0" smtClean="0"/>
              <a:t>Data </a:t>
            </a:r>
            <a:r>
              <a:rPr lang="en-US" sz="1200" i="1" dirty="0"/>
              <a:t>Breach Investigations Report </a:t>
            </a:r>
            <a:endParaRPr lang="en-US" sz="1200" i="1" dirty="0" smtClean="0"/>
          </a:p>
          <a:p>
            <a:pPr lvl="3" eaLnBrk="1" hangingPunct="1">
              <a:defRPr/>
            </a:pPr>
            <a:r>
              <a:rPr lang="fr-FR" sz="1200" dirty="0">
                <a:hlinkClick r:id="rId3"/>
              </a:rPr>
              <a:t>http://</a:t>
            </a:r>
            <a:r>
              <a:rPr lang="fr-FR" sz="1200" dirty="0" smtClean="0">
                <a:hlinkClick r:id="rId3"/>
              </a:rPr>
              <a:t>www.verizonenterprise.com/resources/reports/rp_DBIR_2016_Report_en_xg.pdf</a:t>
            </a:r>
            <a:endParaRPr lang="fr-FR" sz="1200" dirty="0" smtClean="0"/>
          </a:p>
          <a:p>
            <a:pPr marL="361950" lvl="3" indent="0" eaLnBrk="1" hangingPunct="1">
              <a:buNone/>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4"/>
              </a:rPr>
              <a:t>http</a:t>
            </a:r>
            <a:r>
              <a:rPr lang="fr-FR" sz="1200" dirty="0">
                <a:hlinkClick r:id="rId4"/>
              </a:rPr>
              <a:t>://www.heartbleed.fr</a:t>
            </a:r>
            <a:r>
              <a:rPr lang="fr-FR" sz="1200" dirty="0" smtClean="0">
                <a:hlinkClick r:id="rId4"/>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err="1"/>
              <a:t>OpenSSL</a:t>
            </a:r>
            <a:endParaRPr lang="fr-CH" sz="1200" i="1" dirty="0"/>
          </a:p>
          <a:p>
            <a:pPr lvl="3" eaLnBrk="1" hangingPunct="1">
              <a:defRPr/>
            </a:pPr>
            <a:r>
              <a:rPr lang="fr-FR" sz="1200" dirty="0">
                <a:hlinkClick r:id="rId5"/>
              </a:rPr>
              <a:t>http://</a:t>
            </a:r>
            <a:r>
              <a:rPr lang="fr-FR" sz="1200" dirty="0" smtClean="0">
                <a:hlinkClick r:id="rId5"/>
              </a:rPr>
              <a:t>linuxfr.org/news/une-faille-nommee-shellshock</a:t>
            </a:r>
            <a:r>
              <a:rPr lang="fr-FR" sz="1200" dirty="0" smtClean="0"/>
              <a:t> </a:t>
            </a:r>
          </a:p>
          <a:p>
            <a:pPr marL="361950" lvl="3" indent="0" eaLnBrk="1" hangingPunct="1">
              <a:buNone/>
              <a:defRPr/>
            </a:pP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marL="361950" lvl="3" indent="0" eaLnBrk="1" hangingPunct="1">
              <a:buNone/>
              <a:defRPr/>
            </a:pPr>
            <a:r>
              <a:rPr lang="fr-CH" sz="1200" dirty="0">
                <a:hlinkClick r:id="rId6"/>
              </a:rPr>
              <a:t>https://securelist.com/blog/research/66988/tyupkin-manipulating-atm-machines-with-malware</a:t>
            </a:r>
            <a:r>
              <a:rPr lang="fr-CH" sz="1200" dirty="0" smtClean="0">
                <a:hlinkClick r:id="rId6"/>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7"/>
              </a:rPr>
              <a:t>http://cybermap.kaspersky.com/</a:t>
            </a:r>
            <a:r>
              <a:rPr lang="fr-CH" sz="1200" dirty="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4" name="Picture 6"/>
          <p:cNvPicPr>
            <a:picLocks noChangeAspect="1" noChangeArrowheads="1"/>
          </p:cNvPicPr>
          <p:nvPr/>
        </p:nvPicPr>
        <p:blipFill>
          <a:blip r:embed="rId3" cstate="print"/>
          <a:srcRect r="15272" b="32980"/>
          <a:stretch>
            <a:fillRect/>
          </a:stretch>
        </p:blipFill>
        <p:spPr bwMode="auto">
          <a:xfrm>
            <a:off x="467543" y="1988840"/>
            <a:ext cx="6863463" cy="4032448"/>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7452319" y="2564904"/>
            <a:ext cx="1691681" cy="2300630"/>
          </a:xfrm>
          <a:prstGeom prst="rect">
            <a:avLst/>
          </a:prstGeom>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permet d’exiger que tous les e-mails sortants soient signés par l’utilisateur dans MS Outlook)</a:t>
            </a:r>
            <a:endParaRPr lang="fr-CH" sz="1400" dirty="0" smtClean="0"/>
          </a:p>
          <a:p>
            <a:endParaRPr lang="fr-CH" sz="1100" dirty="0"/>
          </a:p>
        </p:txBody>
      </p:sp>
      <p:cxnSp>
        <p:nvCxnSpPr>
          <p:cNvPr id="10" name="Straight Arrow Connector 9"/>
          <p:cNvCxnSpPr/>
          <p:nvPr/>
        </p:nvCxnSpPr>
        <p:spPr>
          <a:xfrm flipH="1">
            <a:off x="7380312" y="4653136"/>
            <a:ext cx="36004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5536" y="2492896"/>
            <a:ext cx="19442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499992" y="5200625"/>
            <a:ext cx="1368152"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groups/</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593883"/>
            <a:ext cx="5364632" cy="259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pic>
        <p:nvPicPr>
          <p:cNvPr id="211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7" t="14449" r="24465"/>
          <a:stretch/>
        </p:blipFill>
        <p:spPr bwMode="auto">
          <a:xfrm>
            <a:off x="5724128" y="2204864"/>
            <a:ext cx="2745617" cy="149360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266"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51"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580112" y="4365104"/>
            <a:ext cx="3456384" cy="23775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r>
              <a:rPr lang="fr-FR" sz="1200" dirty="0" smtClean="0">
                <a:solidFill>
                  <a:srgbClr val="002776"/>
                </a:solidFill>
              </a:rPr>
              <a:t>)</a:t>
            </a:r>
          </a:p>
          <a:p>
            <a:pPr marL="171450" lvl="0" indent="-171450">
              <a:buFont typeface="Arial" pitchFamily="34" charset="0"/>
              <a:buChar char="•"/>
            </a:pPr>
            <a:endParaRPr lang="fr-FR" sz="1050" dirty="0" smtClean="0">
              <a:solidFill>
                <a:srgbClr val="002776"/>
              </a:solidFill>
            </a:endParaRPr>
          </a:p>
          <a:p>
            <a:pPr marL="171450" lvl="0" indent="-171450">
              <a:buFont typeface="Arial" pitchFamily="34" charset="0"/>
              <a:buChar char="•"/>
            </a:pPr>
            <a:r>
              <a:rPr lang="fr-FR" sz="1200" dirty="0" smtClean="0">
                <a:solidFill>
                  <a:srgbClr val="002776"/>
                </a:solidFill>
              </a:rPr>
              <a:t>Utilisation d’un réseau </a:t>
            </a:r>
            <a:r>
              <a:rPr lang="fr-FR" sz="1200" dirty="0">
                <a:solidFill>
                  <a:srgbClr val="002776"/>
                </a:solidFill>
              </a:rPr>
              <a:t>de diffusion de </a:t>
            </a:r>
            <a:r>
              <a:rPr lang="fr-FR" sz="1200" dirty="0" smtClean="0">
                <a:solidFill>
                  <a:srgbClr val="002776"/>
                </a:solidFill>
              </a:rPr>
              <a:t>contenu (CDN) pour répartir la charge DDOS</a:t>
            </a:r>
            <a:r>
              <a:rPr lang="fr-FR" sz="1200" dirty="0" smtClean="0">
                <a:solidFill>
                  <a:srgbClr val="002776"/>
                </a:solidFill>
              </a:rPr>
              <a:t/>
            </a:r>
            <a:br>
              <a:rPr lang="fr-FR" sz="1200" dirty="0" smtClean="0">
                <a:solidFill>
                  <a:srgbClr val="002776"/>
                </a:solidFill>
              </a:rPr>
            </a:br>
            <a:endParaRPr lang="fr-FR" sz="900" dirty="0" smtClean="0">
              <a:solidFill>
                <a:srgbClr val="002776"/>
              </a:solidFill>
            </a:endParaRPr>
          </a:p>
          <a:p>
            <a:pPr marL="171450" indent="-171450">
              <a:buFont typeface="Arial" pitchFamily="34" charset="0"/>
              <a:buChar char="•"/>
            </a:pPr>
            <a:r>
              <a:rPr lang="fr-FR" sz="1200" dirty="0" smtClean="0">
                <a:solidFill>
                  <a:srgbClr val="002776"/>
                </a:solidFill>
              </a:rPr>
              <a:t>Mesures techniques et organisationnelles: </a:t>
            </a:r>
            <a:br>
              <a:rPr lang="fr-FR" sz="1200" dirty="0" smtClean="0">
                <a:solidFill>
                  <a:srgbClr val="002776"/>
                </a:solidFill>
              </a:rPr>
            </a:br>
            <a:endParaRPr lang="fr-FR" sz="800" dirty="0" smtClean="0">
              <a:solidFill>
                <a:srgbClr val="002776"/>
              </a:solidFill>
            </a:endParaRPr>
          </a:p>
          <a:p>
            <a:pPr marL="171450" indent="-171450">
              <a:buFontTx/>
              <a:buChar char="-"/>
            </a:pPr>
            <a:r>
              <a:rPr lang="fr-FR" sz="1100" dirty="0" smtClean="0">
                <a:solidFill>
                  <a:srgbClr val="002776"/>
                </a:solidFill>
              </a:rPr>
              <a:t>Validation </a:t>
            </a:r>
            <a:r>
              <a:rPr lang="fr-FR" sz="1100" dirty="0" smtClean="0">
                <a:solidFill>
                  <a:srgbClr val="002776"/>
                </a:solidFill>
              </a:rPr>
              <a:t>des sessions par les équipements réseau avant d’envoyer les requêtes au serveur (ex: «</a:t>
            </a:r>
            <a:r>
              <a:rPr lang="fr-FR" sz="1100" dirty="0">
                <a:solidFill>
                  <a:srgbClr val="002776"/>
                </a:solidFill>
              </a:rPr>
              <a:t> </a:t>
            </a:r>
            <a:r>
              <a:rPr lang="fr-FR" sz="1100" dirty="0" err="1">
                <a:solidFill>
                  <a:srgbClr val="002776"/>
                </a:solidFill>
              </a:rPr>
              <a:t>Delayed</a:t>
            </a:r>
            <a:r>
              <a:rPr lang="fr-FR" sz="1100" dirty="0">
                <a:solidFill>
                  <a:srgbClr val="002776"/>
                </a:solidFill>
              </a:rPr>
              <a:t> SYN binding </a:t>
            </a:r>
            <a:r>
              <a:rPr lang="fr-FR" sz="1100" dirty="0" smtClean="0">
                <a:solidFill>
                  <a:srgbClr val="002776"/>
                </a:solidFill>
              </a:rPr>
              <a:t>»)</a:t>
            </a:r>
            <a:r>
              <a:rPr lang="fr-FR" sz="1100" dirty="0">
                <a:solidFill>
                  <a:srgbClr val="002776"/>
                </a:solidFill>
              </a:rPr>
              <a:t> </a:t>
            </a:r>
            <a:r>
              <a:rPr lang="fr-FR" sz="1100" dirty="0" smtClean="0">
                <a:solidFill>
                  <a:srgbClr val="002776"/>
                </a:solidFill>
              </a:rPr>
              <a:t/>
            </a:r>
            <a:br>
              <a:rPr lang="fr-FR" sz="1100" dirty="0" smtClean="0">
                <a:solidFill>
                  <a:srgbClr val="002776"/>
                </a:solidFill>
              </a:rPr>
            </a:br>
            <a:endParaRPr lang="fr-FR" sz="300" dirty="0">
              <a:solidFill>
                <a:srgbClr val="002776"/>
              </a:solidFill>
            </a:endParaRPr>
          </a:p>
          <a:p>
            <a:pPr marL="171450" indent="-171450">
              <a:buFontTx/>
              <a:buChar char="-"/>
            </a:pPr>
            <a:r>
              <a:rPr lang="fr-FR" sz="1100" dirty="0" smtClean="0">
                <a:solidFill>
                  <a:srgbClr val="002776"/>
                </a:solidFill>
              </a:rPr>
              <a:t>Equipements </a:t>
            </a:r>
            <a:r>
              <a:rPr lang="fr-FR" sz="1100" dirty="0">
                <a:solidFill>
                  <a:srgbClr val="002776"/>
                </a:solidFill>
              </a:rPr>
              <a:t>réseau dédiés utilisant des bases de « signatures » des </a:t>
            </a:r>
            <a:r>
              <a:rPr lang="fr-FR" sz="1100" dirty="0" smtClean="0">
                <a:solidFill>
                  <a:srgbClr val="002776"/>
                </a:solidFill>
              </a:rPr>
              <a:t>attaques</a:t>
            </a:r>
            <a:r>
              <a:rPr lang="fr-FR" sz="1100" dirty="0" smtClean="0">
                <a:solidFill>
                  <a:srgbClr val="002776"/>
                </a:solidFill>
              </a:rPr>
              <a:t>. Etc.</a:t>
            </a:r>
            <a:endParaRPr lang="fr-FR" sz="1600"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283"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12346</Words>
  <Application>Microsoft Office PowerPoint</Application>
  <PresentationFormat>Affichage à l'écran (4:3)</PresentationFormat>
  <Paragraphs>3600</Paragraphs>
  <Slides>162</Slides>
  <Notes>159</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162</vt:i4>
      </vt:variant>
    </vt:vector>
  </HeadingPairs>
  <TitlesOfParts>
    <vt:vector size="164" baseType="lpstr">
      <vt:lpstr>Theme</vt:lpstr>
      <vt:lpstr>Visio</vt:lpstr>
      <vt:lpstr>Module 3: Sécurité logique du S.I.  (Parties 1 et 2)   </vt:lpstr>
      <vt:lpstr>Sommaire    (Partie 1/2)</vt:lpstr>
      <vt:lpstr>Sommaire   (Partie 2/2)</vt:lpstr>
      <vt:lpstr>Présentation PowerPoint</vt:lpstr>
      <vt:lpstr>Sécurité logique - Introduction Quelques attaques récentes</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Systèmes d'information (2015)</cp:keywords>
  <cp:lastModifiedBy/>
  <cp:revision>1</cp:revision>
  <dcterms:created xsi:type="dcterms:W3CDTF">2013-09-19T19:22:56Z</dcterms:created>
  <dcterms:modified xsi:type="dcterms:W3CDTF">2016-10-10T22:45:09Z</dcterms:modified>
</cp:coreProperties>
</file>