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2" r:id="rId3"/>
    <p:sldId id="296" r:id="rId4"/>
    <p:sldId id="294" r:id="rId5"/>
    <p:sldId id="274" r:id="rId6"/>
    <p:sldId id="298" r:id="rId7"/>
    <p:sldId id="299" r:id="rId8"/>
    <p:sldId id="300" r:id="rId9"/>
    <p:sldId id="301" r:id="rId10"/>
    <p:sldId id="279" r:id="rId11"/>
    <p:sldId id="265" r:id="rId12"/>
    <p:sldId id="282" r:id="rId13"/>
    <p:sldId id="275" r:id="rId14"/>
    <p:sldId id="276" r:id="rId15"/>
    <p:sldId id="277" r:id="rId16"/>
    <p:sldId id="283" r:id="rId17"/>
    <p:sldId id="303" r:id="rId18"/>
    <p:sldId id="307" r:id="rId19"/>
    <p:sldId id="302" r:id="rId20"/>
    <p:sldId id="285" r:id="rId21"/>
    <p:sldId id="280" r:id="rId22"/>
    <p:sldId id="308" r:id="rId23"/>
    <p:sldId id="286" r:id="rId24"/>
    <p:sldId id="305" r:id="rId25"/>
    <p:sldId id="306" r:id="rId26"/>
    <p:sldId id="287" r:id="rId27"/>
    <p:sldId id="288" r:id="rId28"/>
    <p:sldId id="292" r:id="rId29"/>
    <p:sldId id="295" r:id="rId3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FF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34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942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fr-CH" dirty="0" smtClean="0"/>
              <a:t>3 Octobre 2015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9DAC62-100A-4B76-B4D9-1B5F1897F0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7324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fr-CH" smtClean="0"/>
              <a:t>14 septembre 2013</a:t>
            </a:r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BB4FC1-DC39-4932-854F-99E7E063488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03344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A retenir: facteurs complémentaires -&gt; </a:t>
            </a:r>
            <a:r>
              <a:rPr lang="fr-FR" sz="1300" dirty="0" smtClean="0">
                <a:solidFill>
                  <a:srgbClr val="002776"/>
                </a:solidFill>
              </a:rPr>
              <a:t>plusieurs facteurs sont souvent impactés, à des degrés divers.</a:t>
            </a:r>
          </a:p>
          <a:p>
            <a:r>
              <a:rPr lang="fr-FR" sz="1300" dirty="0" smtClean="0">
                <a:solidFill>
                  <a:srgbClr val="002776"/>
                </a:solidFill>
              </a:rPr>
              <a:t>Dépend de la valeur de l’information.  Dépend des risques.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Jackpot pour un hacker préparé.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systèmes informatiques ne sont par nature</a:t>
            </a:r>
            <a:r>
              <a:rPr lang="fr-CH" baseline="0" dirty="0" smtClean="0"/>
              <a:t> pas fiables: virus -&gt; antivirus, intrusions -&gt; firewalls, etc.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Nécessité de contrôles préventifs + Nécessité de contrôles Correctifs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142823" y="2886328"/>
            <a:ext cx="3996983" cy="1128762"/>
          </a:xfrm>
        </p:spPr>
        <p:txBody>
          <a:bodyPr/>
          <a:lstStyle>
            <a:lvl1pPr>
              <a:lnSpc>
                <a:spcPts val="2509"/>
              </a:lnSpc>
              <a:defRPr sz="2500" b="0" smtClean="0">
                <a:latin typeface="Times New Roman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260524" y="6028938"/>
            <a:ext cx="4740104" cy="303897"/>
          </a:xfrm>
        </p:spPr>
        <p:txBody>
          <a:bodyPr/>
          <a:lstStyle>
            <a:lvl1pPr marL="0" indent="0">
              <a:lnSpc>
                <a:spcPts val="1994"/>
              </a:lnSpc>
              <a:defRPr b="1" smtClean="0"/>
            </a:lvl1pPr>
          </a:lstStyle>
          <a:p>
            <a:r>
              <a:rPr dirty="0" smtClean="0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2pPr marL="182223" marR="0" indent="-182223" algn="l" defTabSz="9139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69"/>
              </a:spcAft>
              <a:buClrTx/>
              <a:buSzTx/>
              <a:buFont typeface="Arial" pitchFamily="34" charset="0"/>
              <a:buChar char="•"/>
              <a:tabLst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fr-CH" dirty="0" err="1" smtClean="0"/>
              <a:t>Third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3"/>
            <a:r>
              <a:rPr lang="fr-CH" dirty="0" err="1" smtClean="0"/>
              <a:t>Fourth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4"/>
            <a:r>
              <a:rPr lang="fr-CH" dirty="0" err="1" smtClean="0"/>
              <a:t>Fifth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50838"/>
            <a:ext cx="84232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4813" y="1190625"/>
            <a:ext cx="8423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97625" y="6564313"/>
            <a:ext cx="2312988" cy="1444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13964">
              <a:lnSpc>
                <a:spcPts val="1077"/>
              </a:lnSpc>
              <a:defRPr/>
            </a:pPr>
            <a:r>
              <a:rPr lang="en-US" sz="1000" dirty="0">
                <a:solidFill>
                  <a:srgbClr val="002776"/>
                </a:solidFill>
              </a:rPr>
              <a:t>© </a:t>
            </a:r>
            <a:r>
              <a:rPr lang="en-US" sz="1000" dirty="0" smtClean="0">
                <a:solidFill>
                  <a:srgbClr val="002776"/>
                </a:solidFill>
              </a:rPr>
              <a:t>2018</a:t>
            </a:r>
            <a:r>
              <a:rPr lang="en-US" sz="1000" baseline="0" dirty="0" smtClean="0">
                <a:solidFill>
                  <a:srgbClr val="002776"/>
                </a:solidFill>
              </a:rPr>
              <a:t> </a:t>
            </a:r>
            <a:r>
              <a:rPr lang="en-US" sz="1000" dirty="0" smtClean="0">
                <a:solidFill>
                  <a:srgbClr val="002776"/>
                </a:solidFill>
              </a:rPr>
              <a:t>Jean-Claude </a:t>
            </a:r>
            <a:r>
              <a:rPr lang="en-US" sz="1000" dirty="0">
                <a:solidFill>
                  <a:srgbClr val="002776"/>
                </a:solidFill>
              </a:rPr>
              <a:t>Héritier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35000" y="6564313"/>
            <a:ext cx="2312988" cy="1444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3964">
              <a:lnSpc>
                <a:spcPts val="1077"/>
              </a:lnSpc>
              <a:defRPr/>
            </a:pPr>
            <a:r>
              <a:rPr lang="fr-CH" sz="1000" dirty="0">
                <a:solidFill>
                  <a:srgbClr val="002776"/>
                </a:solidFill>
              </a:rPr>
              <a:t>Sécurité logique des S.I.</a:t>
            </a:r>
            <a:endParaRPr lang="en-US" sz="1000" dirty="0">
              <a:solidFill>
                <a:srgbClr val="002776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39738" y="6564313"/>
            <a:ext cx="234950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3964">
              <a:lnSpc>
                <a:spcPts val="1077"/>
              </a:lnSpc>
              <a:defRPr/>
            </a:pPr>
            <a:fld id="{A7D4F100-CE5F-4607-8B7A-A8604632981A}" type="slidenum">
              <a:rPr lang="en-US" sz="1050">
                <a:solidFill>
                  <a:srgbClr val="002776"/>
                </a:solidFill>
              </a:rPr>
              <a:pPr defTabSz="913964">
                <a:lnSpc>
                  <a:spcPts val="1077"/>
                </a:lnSpc>
                <a:defRPr/>
              </a:pPr>
              <a:t>‹N°›</a:t>
            </a:fld>
            <a:endParaRPr lang="en-US" sz="1050" dirty="0">
              <a:solidFill>
                <a:srgbClr val="00277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2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10002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6pPr>
      <a:lvl7pPr marL="820007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7pPr>
      <a:lvl8pPr marL="1230009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8pPr>
      <a:lvl9pPr marL="164001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•"/>
        <a:defRPr lang="en-US" sz="32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•"/>
        <a:defRPr lang="en-US" sz="28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60363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‒"/>
        <a:defRPr lang="en-US" sz="24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541338" indent="-179388" algn="l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•"/>
        <a:defRPr lang="en-US" sz="16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11200" indent="-168275" algn="l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 lang="en-GB" sz="16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02922" indent="-163717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968061" indent="-165140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3236" indent="-155175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86953" indent="-163717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02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007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009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010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013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016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018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021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dnet.fr/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neier.com/blog/archives/2007/05/do_we_really_n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/>
          </p:cNvSpPr>
          <p:nvPr>
            <p:ph type="ctrTitle"/>
          </p:nvPr>
        </p:nvSpPr>
        <p:spPr>
          <a:xfrm>
            <a:off x="1143000" y="2886075"/>
            <a:ext cx="4786313" cy="1128713"/>
          </a:xfrm>
        </p:spPr>
        <p:txBody>
          <a:bodyPr/>
          <a:lstStyle/>
          <a:p>
            <a:pPr>
              <a:lnSpc>
                <a:spcPts val="2513"/>
              </a:lnSpc>
            </a:pPr>
            <a:r>
              <a:rPr lang="fr-FR" dirty="0" smtClean="0"/>
              <a:t>Module 1: Introduction à la Sécurité des Systèmes d’Information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357188"/>
            <a:ext cx="2000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418304" cy="262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8"/>
          <p:cNvSpPr>
            <a:spLocks noGrp="1"/>
          </p:cNvSpPr>
          <p:nvPr>
            <p:ph type="subTitle" idx="1"/>
          </p:nvPr>
        </p:nvSpPr>
        <p:spPr>
          <a:xfrm>
            <a:off x="260524" y="6028938"/>
            <a:ext cx="4740104" cy="303897"/>
          </a:xfrm>
        </p:spPr>
        <p:txBody>
          <a:bodyPr/>
          <a:lstStyle/>
          <a:p>
            <a:pPr>
              <a:lnSpc>
                <a:spcPts val="2000"/>
              </a:lnSpc>
              <a:buNone/>
            </a:pPr>
            <a:r>
              <a:rPr lang="fr-FR" sz="1800" dirty="0" smtClean="0"/>
              <a:t>Octobre 2018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Eléments clé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23275" cy="4968552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/>
              <a:t>Sécurité de l’information: </a:t>
            </a:r>
            <a:r>
              <a:rPr lang="fr-CH" sz="1600" b="1" dirty="0" smtClean="0"/>
              <a:t/>
            </a:r>
            <a:br>
              <a:rPr lang="fr-CH" sz="1600" b="1" dirty="0" smtClean="0"/>
            </a:br>
            <a:r>
              <a:rPr lang="fr-CH" sz="1600" b="1" dirty="0" smtClean="0"/>
              <a:t>Les mesures de sécurité doivent répondre </a:t>
            </a:r>
            <a:r>
              <a:rPr lang="fr-CH" sz="1600" b="1" dirty="0"/>
              <a:t>aux besoins, missions et objectifs de </a:t>
            </a:r>
            <a:r>
              <a:rPr lang="fr-CH" sz="1600" b="1" dirty="0" smtClean="0"/>
              <a:t>l’Organisation. </a:t>
            </a:r>
          </a:p>
          <a:p>
            <a:pPr lvl="2" eaLnBrk="1" hangingPunct="1">
              <a:defRPr/>
            </a:pPr>
            <a:endParaRPr lang="fr-CH" sz="1200" b="1" dirty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FR" sz="1600" b="1" dirty="0" smtClean="0"/>
              <a:t>Chaque Organisation a des caractéristiques spécifiques:</a:t>
            </a:r>
            <a:endParaRPr lang="fr-FR" sz="1600" b="1" dirty="0"/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Environnements Métier différents </a:t>
            </a:r>
            <a:r>
              <a:rPr lang="fr-FR" sz="1400" dirty="0" smtClean="0">
                <a:solidFill>
                  <a:srgbClr val="002776"/>
                </a:solidFill>
              </a:rPr>
              <a:t>(risque inhérent et </a:t>
            </a:r>
            <a:r>
              <a:rPr lang="fr-CH" sz="1400" dirty="0" smtClean="0">
                <a:solidFill>
                  <a:srgbClr val="002776"/>
                </a:solidFill>
              </a:rPr>
              <a:t>plus </a:t>
            </a:r>
            <a:r>
              <a:rPr lang="fr-CH" sz="1400" dirty="0">
                <a:solidFill>
                  <a:srgbClr val="002776"/>
                </a:solidFill>
              </a:rPr>
              <a:t>ou moins grande tolérance au risque)</a:t>
            </a:r>
            <a:endParaRPr lang="fr-FR" sz="1400" dirty="0">
              <a:solidFill>
                <a:srgbClr val="002776"/>
              </a:solidFill>
            </a:endParaRP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Environnements Techniques différents </a:t>
            </a:r>
            <a:r>
              <a:rPr lang="fr-FR" sz="1400" dirty="0" smtClean="0">
                <a:solidFill>
                  <a:srgbClr val="002776"/>
                </a:solidFill>
              </a:rPr>
              <a:t>(</a:t>
            </a:r>
            <a:r>
              <a:rPr lang="fr-CH" sz="1400" dirty="0" smtClean="0">
                <a:solidFill>
                  <a:srgbClr val="002776"/>
                </a:solidFill>
              </a:rPr>
              <a:t>S.I. plus ou moins homogène)</a:t>
            </a:r>
            <a:endParaRPr lang="fr-FR" dirty="0" smtClean="0"/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Capacités internes plus </a:t>
            </a:r>
            <a:r>
              <a:rPr lang="fr-FR" dirty="0"/>
              <a:t>ou moins </a:t>
            </a:r>
            <a:r>
              <a:rPr lang="fr-FR" dirty="0" smtClean="0"/>
              <a:t>importantes</a:t>
            </a:r>
            <a:r>
              <a:rPr lang="fr-FR" sz="1400" dirty="0">
                <a:solidFill>
                  <a:srgbClr val="002776"/>
                </a:solidFill>
              </a:rPr>
              <a:t> (budgets, compétences…).</a:t>
            </a: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Culture d’entreprise propre à chaque organisation </a:t>
            </a:r>
            <a:r>
              <a:rPr lang="fr-FR" sz="1400" dirty="0"/>
              <a:t>(notion de « </a:t>
            </a:r>
            <a:r>
              <a:rPr lang="en-GB" sz="1400" dirty="0"/>
              <a:t>risk appetite</a:t>
            </a:r>
            <a:r>
              <a:rPr lang="fr-FR" sz="1400" dirty="0"/>
              <a:t> »)</a:t>
            </a: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Caractéristiques des individus.</a:t>
            </a:r>
            <a:br>
              <a:rPr lang="fr-FR" dirty="0" smtClean="0"/>
            </a:br>
            <a:endParaRPr lang="fr-FR" sz="1200" b="1" dirty="0" smtClean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FR" sz="1600" b="1" dirty="0" smtClean="0"/>
              <a:t>Doit </a:t>
            </a:r>
            <a:r>
              <a:rPr lang="fr-FR" sz="1600" b="1" dirty="0"/>
              <a:t>être </a:t>
            </a:r>
            <a:r>
              <a:rPr lang="fr-FR" sz="1600" b="1" dirty="0" smtClean="0"/>
              <a:t>gérable</a:t>
            </a:r>
            <a:r>
              <a:rPr lang="fr-CH" sz="1600" b="1" dirty="0" smtClean="0"/>
              <a:t> par </a:t>
            </a:r>
            <a:r>
              <a:rPr lang="fr-CH" sz="1600" b="1" dirty="0"/>
              <a:t>les ressources disponibles </a:t>
            </a:r>
            <a:r>
              <a:rPr lang="fr-CH" sz="1400" dirty="0"/>
              <a:t>(moyens humains et techniques limités</a:t>
            </a:r>
            <a:r>
              <a:rPr lang="fr-CH" sz="1400" dirty="0" smtClean="0"/>
              <a:t>)</a:t>
            </a:r>
          </a:p>
          <a:p>
            <a:pPr lvl="3" eaLnBrk="1" hangingPunct="1">
              <a:buNone/>
              <a:tabLst>
                <a:tab pos="8123238" algn="l"/>
                <a:tab pos="8229600" algn="r"/>
              </a:tabLst>
              <a:defRPr/>
            </a:pPr>
            <a:r>
              <a:rPr lang="fr-CH" b="1" dirty="0" smtClean="0">
                <a:solidFill>
                  <a:srgbClr val="7030A0"/>
                </a:solidFill>
              </a:rPr>
              <a:t> (Le risque </a:t>
            </a:r>
            <a:r>
              <a:rPr lang="fr-CH" b="1" dirty="0">
                <a:solidFill>
                  <a:srgbClr val="7030A0"/>
                </a:solidFill>
              </a:rPr>
              <a:t>zéro n’existe </a:t>
            </a:r>
            <a:r>
              <a:rPr lang="fr-CH" b="1" dirty="0" smtClean="0">
                <a:solidFill>
                  <a:srgbClr val="7030A0"/>
                </a:solidFill>
              </a:rPr>
              <a:t>pas, </a:t>
            </a:r>
            <a:r>
              <a:rPr lang="fr-CH" dirty="0" smtClean="0"/>
              <a:t>ne peut que tendre vers  -&gt; </a:t>
            </a:r>
            <a:r>
              <a:rPr lang="fr-CH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loi </a:t>
            </a:r>
            <a:r>
              <a:rPr lang="fr-CH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 </a:t>
            </a:r>
            <a:r>
              <a:rPr lang="fr-CH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Murphy)</a:t>
            </a:r>
            <a:endParaRPr lang="fr-CH" sz="18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endParaRPr lang="fr-CH" sz="1100" dirty="0" smtClean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CH" sz="1600" b="1" dirty="0"/>
              <a:t>Doit être </a:t>
            </a:r>
            <a:r>
              <a:rPr lang="fr-CH" sz="1600" b="1" dirty="0" smtClean="0"/>
              <a:t>soutenable dans le temps </a:t>
            </a:r>
            <a:r>
              <a:rPr lang="fr-CH" sz="1400" dirty="0" smtClean="0"/>
              <a:t>(</a:t>
            </a:r>
            <a:r>
              <a:rPr lang="fr-CH" sz="1400" b="1" dirty="0" smtClean="0">
                <a:solidFill>
                  <a:srgbClr val="00B050"/>
                </a:solidFill>
              </a:rPr>
              <a:t>organisation par processus </a:t>
            </a:r>
            <a:r>
              <a:rPr lang="fr-CH" sz="1400" dirty="0" smtClean="0"/>
              <a:t>pour ne pas trop dépendre des individus)</a:t>
            </a:r>
            <a:endParaRPr lang="fr-CH" sz="1400" dirty="0"/>
          </a:p>
          <a:p>
            <a:pPr lvl="3" eaLnBrk="1" hangingPunct="1">
              <a:defRPr/>
            </a:pPr>
            <a:endParaRPr lang="fr-FR" sz="500" b="1" dirty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5517232"/>
            <a:ext cx="842493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H" sz="1400" dirty="0" smtClean="0">
                <a:solidFill>
                  <a:schemeClr val="tx2"/>
                </a:solidFill>
              </a:rPr>
              <a:t>La sécurité de l’information doit donc être organisée avec des </a:t>
            </a:r>
            <a:r>
              <a:rPr lang="fr-CH" sz="1400" b="1" dirty="0" smtClean="0">
                <a:solidFill>
                  <a:schemeClr val="tx2"/>
                </a:solidFill>
              </a:rPr>
              <a:t>objectifs clairs</a:t>
            </a:r>
            <a:r>
              <a:rPr lang="fr-CH" sz="1400" dirty="0" smtClean="0">
                <a:solidFill>
                  <a:schemeClr val="tx2"/>
                </a:solidFill>
              </a:rPr>
              <a:t>, répondant à des </a:t>
            </a:r>
            <a:r>
              <a:rPr lang="fr-CH" sz="1400" b="1" dirty="0" smtClean="0">
                <a:solidFill>
                  <a:schemeClr val="tx2"/>
                </a:solidFill>
              </a:rPr>
              <a:t>risques identifiés et évalués</a:t>
            </a:r>
            <a:r>
              <a:rPr lang="fr-CH" sz="1400" dirty="0" smtClean="0">
                <a:solidFill>
                  <a:schemeClr val="tx2"/>
                </a:solidFill>
              </a:rPr>
              <a:t>, afin d’assurer une protection </a:t>
            </a:r>
            <a:r>
              <a:rPr lang="fr-CH" sz="1400" b="1" dirty="0" smtClean="0">
                <a:solidFill>
                  <a:schemeClr val="tx2"/>
                </a:solidFill>
              </a:rPr>
              <a:t>suffisante</a:t>
            </a:r>
            <a:r>
              <a:rPr lang="fr-CH" sz="1400" dirty="0" smtClean="0">
                <a:solidFill>
                  <a:schemeClr val="tx2"/>
                </a:solidFill>
              </a:rPr>
              <a:t> des </a:t>
            </a:r>
            <a:r>
              <a:rPr lang="fr-CH" sz="1400" b="1" dirty="0" smtClean="0">
                <a:solidFill>
                  <a:schemeClr val="tx2"/>
                </a:solidFill>
              </a:rPr>
              <a:t>actifs</a:t>
            </a:r>
            <a:r>
              <a:rPr lang="fr-CH" sz="1400" dirty="0" smtClean="0">
                <a:solidFill>
                  <a:schemeClr val="tx2"/>
                </a:solidFill>
              </a:rPr>
              <a:t>, qui soit </a:t>
            </a:r>
            <a:r>
              <a:rPr lang="fr-CH" sz="1400" b="1" dirty="0" smtClean="0">
                <a:solidFill>
                  <a:schemeClr val="tx2"/>
                </a:solidFill>
              </a:rPr>
              <a:t>pertinente en terme de ressources </a:t>
            </a:r>
            <a:r>
              <a:rPr lang="fr-CH" sz="1400" dirty="0" smtClean="0">
                <a:solidFill>
                  <a:schemeClr val="tx2"/>
                </a:solidFill>
              </a:rPr>
              <a:t>(« </a:t>
            </a:r>
            <a:r>
              <a:rPr lang="fr-CH" sz="1400" dirty="0" err="1" smtClean="0">
                <a:solidFill>
                  <a:schemeClr val="tx2"/>
                </a:solidFill>
              </a:rPr>
              <a:t>cost</a:t>
            </a:r>
            <a:r>
              <a:rPr lang="fr-CH" sz="1400" dirty="0" smtClean="0">
                <a:solidFill>
                  <a:schemeClr val="tx2"/>
                </a:solidFill>
              </a:rPr>
              <a:t> effective ») et </a:t>
            </a:r>
            <a:r>
              <a:rPr lang="fr-CH" sz="1400" b="1" dirty="0" smtClean="0">
                <a:solidFill>
                  <a:schemeClr val="tx2"/>
                </a:solidFill>
              </a:rPr>
              <a:t>soutenable</a:t>
            </a:r>
            <a:r>
              <a:rPr lang="fr-CH" sz="1400" dirty="0" smtClean="0">
                <a:solidFill>
                  <a:schemeClr val="tx2"/>
                </a:solidFill>
              </a:rPr>
              <a:t> dans le temps.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/>
          </p:cNvSpPr>
          <p:nvPr/>
        </p:nvSpPr>
        <p:spPr bwMode="auto">
          <a:xfrm>
            <a:off x="415925" y="2849563"/>
            <a:ext cx="782848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>
                <a:solidFill>
                  <a:srgbClr val="002776"/>
                </a:solidFill>
                <a:cs typeface="Arial" charset="0"/>
              </a:rPr>
              <a:t>II) DEFINITIONS ET CONCEPTS </a:t>
            </a: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FONDAMENTAUX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Critères: C I D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Types de contrôles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le cycle de vie de l’information</a:t>
            </a:r>
            <a:endParaRPr lang="en-US" sz="2500" b="1" dirty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4" name="Picture 2" descr="http://images.wikia.com/desencyclopedie/images/archive/2/2a/20090716182645%21Rub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737765" cy="181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Mesures techniques pour sécuriser le S.I. </a:t>
            </a:r>
            <a:r>
              <a:rPr sz="2000" dirty="0" smtClean="0"/>
              <a:t/>
            </a:r>
            <a:br>
              <a:rPr sz="2000" dirty="0" smtClean="0"/>
            </a:b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9914" y="1844824"/>
            <a:ext cx="925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C</a:t>
            </a:r>
          </a:p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I</a:t>
            </a:r>
          </a:p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D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15659" cy="3600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Les trois critères fondamentaux assurant la sécurité de l’information</a:t>
            </a: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3" name="Pentagon 12"/>
          <p:cNvSpPr/>
          <p:nvPr/>
        </p:nvSpPr>
        <p:spPr>
          <a:xfrm>
            <a:off x="611560" y="1556792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Confidentialité</a:t>
            </a:r>
          </a:p>
        </p:txBody>
      </p:sp>
      <p:sp>
        <p:nvSpPr>
          <p:cNvPr id="14" name="Pentagon 13"/>
          <p:cNvSpPr/>
          <p:nvPr/>
        </p:nvSpPr>
        <p:spPr>
          <a:xfrm>
            <a:off x="611560" y="2672916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Intégrité</a:t>
            </a:r>
          </a:p>
        </p:txBody>
      </p:sp>
      <p:sp>
        <p:nvSpPr>
          <p:cNvPr id="15" name="Pentagon 14"/>
          <p:cNvSpPr/>
          <p:nvPr/>
        </p:nvSpPr>
        <p:spPr>
          <a:xfrm>
            <a:off x="611560" y="3789040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Disponibilité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9832" y="155679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seuls les utilisateurs et/ou les systèmes autorisés peuvent accéder aux données protégées.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3059832" y="2564904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données ne peuvent être modifiées durant leur stockage ou leur transfert, et que seules des modifications autorisées peuvent être apportées aux données protégées.</a:t>
            </a:r>
            <a:endParaRPr lang="fr-CH" dirty="0"/>
          </a:p>
        </p:txBody>
      </p:sp>
      <p:sp>
        <p:nvSpPr>
          <p:cNvPr id="27" name="Rectangle 26"/>
          <p:cNvSpPr/>
          <p:nvPr/>
        </p:nvSpPr>
        <p:spPr>
          <a:xfrm>
            <a:off x="3059832" y="385233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systèmes et l’information sont disponibles en cas de besoin (protection contre les risques d’indisponibilité).</a:t>
            </a:r>
            <a:endParaRPr lang="fr-CH" dirty="0"/>
          </a:p>
        </p:txBody>
      </p:sp>
      <p:sp>
        <p:nvSpPr>
          <p:cNvPr id="28" name="Rectangle 27"/>
          <p:cNvSpPr/>
          <p:nvPr/>
        </p:nvSpPr>
        <p:spPr>
          <a:xfrm>
            <a:off x="611560" y="4725144"/>
            <a:ext cx="82809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2776"/>
                </a:solidFill>
              </a:rPr>
              <a:t>Chaque facteur assure une protection différente et complémentaire de l’information.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2776"/>
                </a:solidFill>
              </a:rPr>
              <a:t>Ces trois facteurs doivent être maintenus de manière </a:t>
            </a:r>
            <a:r>
              <a:rPr lang="fr-FR" sz="1600" u="sng" dirty="0" smtClean="0">
                <a:solidFill>
                  <a:srgbClr val="002776"/>
                </a:solidFill>
              </a:rPr>
              <a:t>suffisante</a:t>
            </a:r>
            <a:r>
              <a:rPr lang="fr-FR" sz="1600" dirty="0" smtClean="0">
                <a:solidFill>
                  <a:srgbClr val="002776"/>
                </a:solidFill>
              </a:rPr>
              <a:t> pour garantir que l’information et les systèmes protégés peuvent être utilisés de manière fiable.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83568" y="2492896"/>
            <a:ext cx="770485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1560" y="3645024"/>
            <a:ext cx="770485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</a:t>
            </a:r>
          </a:p>
          <a:p>
            <a:pPr lvl="2" eaLnBrk="1" hangingPunct="1">
              <a:buNone/>
              <a:defRPr/>
            </a:pP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484784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Des données sensibles sont transmises à un utilisateur externe par un canal non-chiffré (ex: HTTP, e-mail).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La base de données de l'application e-</a:t>
            </a:r>
            <a:r>
              <a:rPr lang="fr-CH" sz="1300" dirty="0" err="1" smtClean="0">
                <a:solidFill>
                  <a:schemeClr val="tx2"/>
                </a:solidFill>
              </a:rPr>
              <a:t>banking</a:t>
            </a:r>
            <a:r>
              <a:rPr lang="fr-CH" sz="1300" dirty="0" smtClean="0">
                <a:solidFill>
                  <a:schemeClr val="tx2"/>
                </a:solidFill>
              </a:rPr>
              <a:t> ainsi que les journaux transactionnels sont sauvegardés une fois par jour sur un support externe.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correctifs de sécurité ne sont pas installés régulièrement sur les serveurs et postes de travail.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mots de passe des comptes génériques utilisés pour administrer les serveurs de Production sont conservés dans un fichier Excel partagé entre les membres du service informatique.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employés peuvent accéder aux clés USB sur leurs postes de travail mais en lecture-seule.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employés peuvent accéder sans restriction (lecture et écriture) aux clés USB sur leurs postes de travail.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Toutes les données du serveur de Production, dont certaines données sont sensibles (ex: numéros de carte de crédits), sont répliquées chaque jour sur le serveur de Test.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sauvegardes des données sensibles sont conservées sur des supports non-chiffrés et transportées à l’extérieur chaque semaine par une société de sécurité spécialisée.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 plan de secours informatique n’a pas fait l’objet d’un test complet depuis 3 ans. Toutefois, aucun changement majeur n’a eu lieu depuis selon le responsable informatique.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7784" y="1119642"/>
            <a:ext cx="4572000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tabLst>
                <a:tab pos="85725" algn="l"/>
              </a:tabLst>
              <a:defRPr/>
            </a:pPr>
            <a:r>
              <a:rPr lang="fr-FR" sz="1300" b="1" dirty="0" smtClean="0">
                <a:solidFill>
                  <a:schemeClr val="tx2"/>
                </a:solidFill>
              </a:rPr>
              <a:t>Identifier les critères de sécurité impactés (C, I, D?)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84369" y="980728"/>
          <a:ext cx="1068288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96"/>
                <a:gridCol w="356096"/>
                <a:gridCol w="356096"/>
              </a:tblGrid>
              <a:tr h="425084"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D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7524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51520" y="1994889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520" y="263691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520" y="299695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520" y="3638975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520" y="4038517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520" y="45811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520" y="515209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520" y="5794113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27784" y="6376972"/>
            <a:ext cx="2736304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tabLst>
                <a:tab pos="85725" algn="l"/>
              </a:tabLst>
              <a:defRPr/>
            </a:pPr>
            <a:r>
              <a:rPr lang="fr-FR" sz="1300" b="1" dirty="0" smtClean="0">
                <a:solidFill>
                  <a:schemeClr val="tx2"/>
                </a:solidFill>
              </a:rPr>
              <a:t>Que retenir de ces exemples?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15659" cy="3600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D’autres critères assurant la sécurité de l’information </a:t>
            </a:r>
            <a:r>
              <a:rPr lang="fr-FR" sz="1600" b="1" dirty="0" smtClean="0">
                <a:solidFill>
                  <a:srgbClr val="7030A0"/>
                </a:solidFill>
              </a:rPr>
              <a:t>(contexte transactionnel / </a:t>
            </a:r>
            <a:r>
              <a:rPr lang="fr-FR" sz="1600" b="1" dirty="0" err="1" smtClean="0">
                <a:solidFill>
                  <a:srgbClr val="7030A0"/>
                </a:solidFill>
              </a:rPr>
              <a:t>e-Business</a:t>
            </a:r>
            <a:r>
              <a:rPr lang="fr-FR" sz="1600" b="1" dirty="0" smtClean="0">
                <a:solidFill>
                  <a:srgbClr val="7030A0"/>
                </a:solidFill>
              </a:rPr>
              <a:t>)</a:t>
            </a: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3" name="Pentagon 12"/>
          <p:cNvSpPr/>
          <p:nvPr/>
        </p:nvSpPr>
        <p:spPr>
          <a:xfrm>
            <a:off x="1403648" y="2060848"/>
            <a:ext cx="1872208" cy="7200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Authenticité</a:t>
            </a:r>
          </a:p>
        </p:txBody>
      </p:sp>
      <p:sp>
        <p:nvSpPr>
          <p:cNvPr id="14" name="Pentagon 13"/>
          <p:cNvSpPr/>
          <p:nvPr/>
        </p:nvSpPr>
        <p:spPr>
          <a:xfrm>
            <a:off x="1403648" y="3573016"/>
            <a:ext cx="1872208" cy="7200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Non-répudiation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35896" y="1847726"/>
            <a:ext cx="51125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données, transactions, communications et documents sont bien authentiques, et que chacun des intervenants est bien celui qu’il dit être.</a:t>
            </a:r>
            <a:endParaRPr lang="fr-FR" sz="1200" dirty="0" smtClean="0">
              <a:solidFill>
                <a:srgbClr val="00277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Utilise la technologie du certificat numérique.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3635896" y="3453968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Prouve pour une transaction que les données ont été envoyées par l’expéditeur légitime (</a:t>
            </a:r>
            <a:r>
              <a:rPr lang="fr-FR" sz="1600" i="1" dirty="0" smtClean="0">
                <a:solidFill>
                  <a:srgbClr val="002776"/>
                </a:solidFill>
              </a:rPr>
              <a:t>non-répudiation de l'origine</a:t>
            </a:r>
            <a:r>
              <a:rPr lang="fr-FR" sz="1600" dirty="0" smtClean="0">
                <a:solidFill>
                  <a:srgbClr val="002776"/>
                </a:solidFill>
              </a:rPr>
              <a:t>) et reçues par leur destinataire  légitime (</a:t>
            </a:r>
            <a:r>
              <a:rPr lang="fr-FR" sz="1600" i="1" dirty="0" smtClean="0">
                <a:solidFill>
                  <a:srgbClr val="002776"/>
                </a:solidFill>
              </a:rPr>
              <a:t>non-répudiation de l’arrivée</a:t>
            </a:r>
            <a:r>
              <a:rPr lang="fr-FR" sz="1600" dirty="0" smtClean="0">
                <a:solidFill>
                  <a:srgbClr val="002776"/>
                </a:solidFill>
              </a:rPr>
              <a:t>). 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 Utilise la technologie du certificat numérique.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 </a:t>
            </a:r>
            <a:r>
              <a:rPr lang="fr-FR" sz="1200" b="1" dirty="0" smtClean="0">
                <a:solidFill>
                  <a:srgbClr val="002776"/>
                </a:solidFill>
              </a:rPr>
              <a:t>(option) </a:t>
            </a:r>
            <a:r>
              <a:rPr lang="fr-FR" sz="1200" dirty="0" smtClean="0">
                <a:solidFill>
                  <a:srgbClr val="002776"/>
                </a:solidFill>
              </a:rPr>
              <a:t>Possibilité de donner une </a:t>
            </a:r>
            <a:r>
              <a:rPr lang="fr-FR" sz="1200" u="sng" dirty="0" smtClean="0">
                <a:solidFill>
                  <a:srgbClr val="002776"/>
                </a:solidFill>
              </a:rPr>
              <a:t>valeur juridique</a:t>
            </a:r>
            <a:r>
              <a:rPr lang="fr-FR" sz="1200" dirty="0" smtClean="0">
                <a:solidFill>
                  <a:srgbClr val="002776"/>
                </a:solidFill>
              </a:rPr>
              <a:t> </a:t>
            </a:r>
            <a:r>
              <a:rPr lang="fr-CH" sz="1200" dirty="0" smtClean="0">
                <a:solidFill>
                  <a:srgbClr val="002776"/>
                </a:solidFill>
              </a:rPr>
              <a:t>à l'écrit électronique et à la signature électronique sous certaines conditions précises</a:t>
            </a:r>
            <a:r>
              <a:rPr lang="fr-FR" sz="1200" dirty="0" smtClean="0">
                <a:solidFill>
                  <a:srgbClr val="002776"/>
                </a:solidFill>
              </a:rPr>
              <a:t>.</a:t>
            </a:r>
            <a:endParaRPr lang="fr-CH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403648" y="3212976"/>
            <a:ext cx="698477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3528" y="2037328"/>
            <a:ext cx="792088" cy="2255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P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R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E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U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V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E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Introduction à la Sécurité des Systèmes d’Information</a:t>
            </a: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6125" y="2348880"/>
            <a:ext cx="49728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Contrôles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C\AppData\Local\Microsoft\Windows\Temporary Internet Files\Content.IE5\KZRD8N9E\metodologia-coach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109984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87667" cy="1224136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L’environnement de contrôle interne</a:t>
            </a:r>
          </a:p>
          <a:p>
            <a:pPr lvl="1" eaLnBrk="1" hangingPunct="1">
              <a:buNone/>
              <a:defRPr/>
            </a:pPr>
            <a:r>
              <a:rPr lang="fr-CH" sz="1600" dirty="0" smtClean="0">
                <a:solidFill>
                  <a:srgbClr val="002776"/>
                </a:solidFill>
              </a:rPr>
              <a:t>   Ensemble des </a:t>
            </a:r>
            <a:r>
              <a:rPr lang="fr-CH" sz="1600" dirty="0">
                <a:solidFill>
                  <a:srgbClr val="002776"/>
                </a:solidFill>
              </a:rPr>
              <a:t>éléments </a:t>
            </a:r>
            <a:r>
              <a:rPr lang="fr-CH" sz="1600" u="sng" dirty="0" smtClean="0">
                <a:solidFill>
                  <a:srgbClr val="002776"/>
                </a:solidFill>
              </a:rPr>
              <a:t>humains</a:t>
            </a:r>
            <a:r>
              <a:rPr lang="fr-CH" sz="1600" dirty="0" smtClean="0">
                <a:solidFill>
                  <a:srgbClr val="002776"/>
                </a:solidFill>
              </a:rPr>
              <a:t>, </a:t>
            </a:r>
            <a:r>
              <a:rPr lang="fr-CH" sz="1600" u="sng" dirty="0" smtClean="0">
                <a:solidFill>
                  <a:srgbClr val="002776"/>
                </a:solidFill>
              </a:rPr>
              <a:t>organisationnels</a:t>
            </a:r>
            <a:r>
              <a:rPr lang="fr-CH" sz="1600" dirty="0" smtClean="0">
                <a:solidFill>
                  <a:srgbClr val="002776"/>
                </a:solidFill>
              </a:rPr>
              <a:t> </a:t>
            </a:r>
            <a:r>
              <a:rPr lang="fr-CH" sz="1600" dirty="0">
                <a:solidFill>
                  <a:srgbClr val="002776"/>
                </a:solidFill>
              </a:rPr>
              <a:t>et </a:t>
            </a:r>
            <a:r>
              <a:rPr lang="fr-CH" sz="1600" u="sng" dirty="0" smtClean="0">
                <a:solidFill>
                  <a:srgbClr val="002776"/>
                </a:solidFill>
              </a:rPr>
              <a:t>techniques</a:t>
            </a:r>
            <a:r>
              <a:rPr lang="fr-CH" sz="1600" dirty="0" smtClean="0">
                <a:solidFill>
                  <a:srgbClr val="002776"/>
                </a:solidFill>
              </a:rPr>
              <a:t> mis </a:t>
            </a:r>
            <a:r>
              <a:rPr lang="fr-CH" sz="1600" dirty="0">
                <a:solidFill>
                  <a:srgbClr val="002776"/>
                </a:solidFill>
              </a:rPr>
              <a:t>en place pour </a:t>
            </a:r>
            <a:r>
              <a:rPr lang="fr-CH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réduire les </a:t>
            </a: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risques.</a:t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r>
              <a:rPr lang="fr-FR" sz="1600" b="1" dirty="0">
                <a:solidFill>
                  <a:srgbClr val="00B050"/>
                </a:solidFill>
                <a:sym typeface="Wingdings"/>
              </a:rPr>
              <a:t>	</a:t>
            </a: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800" y="1844824"/>
            <a:ext cx="771365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People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95936" y="1844824"/>
            <a:ext cx="88197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Process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1844824"/>
            <a:ext cx="117320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Technology</a:t>
            </a:r>
            <a:endParaRPr lang="en-GB" sz="14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31840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27984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940152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3440595" y="2636912"/>
            <a:ext cx="2283533" cy="2232248"/>
          </a:xfrm>
          <a:prstGeom prst="ellipse">
            <a:avLst/>
          </a:prstGeom>
          <a:solidFill>
            <a:schemeClr val="accent2">
              <a:alpha val="16863"/>
            </a:scheme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Technology</a:t>
            </a:r>
          </a:p>
        </p:txBody>
      </p:sp>
      <p:sp>
        <p:nvSpPr>
          <p:cNvPr id="22" name="Ellipse 21"/>
          <p:cNvSpPr/>
          <p:nvPr/>
        </p:nvSpPr>
        <p:spPr>
          <a:xfrm>
            <a:off x="4355976" y="3861048"/>
            <a:ext cx="2283533" cy="2232248"/>
          </a:xfrm>
          <a:prstGeom prst="ellipse">
            <a:avLst/>
          </a:prstGeom>
          <a:solidFill>
            <a:schemeClr val="tx2">
              <a:lumMod val="40000"/>
              <a:lumOff val="60000"/>
              <a:alpha val="21961"/>
            </a:scheme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>
            <a:off x="2594376" y="3861048"/>
            <a:ext cx="2283533" cy="2232248"/>
          </a:xfrm>
          <a:prstGeom prst="ellipse">
            <a:avLst/>
          </a:prstGeom>
          <a:solidFill>
            <a:srgbClr val="FF3300">
              <a:alpha val="16863"/>
            </a:srgb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2708920"/>
            <a:ext cx="3096344" cy="2691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fr-FR"/>
            </a:defPPr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1pPr>
          </a:lstStyle>
          <a:p>
            <a:pPr marL="895350"/>
            <a:r>
              <a:rPr lang="fr-FR" dirty="0"/>
              <a:t>Organisation formalisée</a:t>
            </a:r>
          </a:p>
          <a:p>
            <a:pPr marL="895350"/>
            <a:r>
              <a:rPr lang="fr-FR" dirty="0"/>
              <a:t>Procédures et Standards pour la sécurité du S.I. assurant un fonctionnement homogène dans le </a:t>
            </a:r>
            <a:r>
              <a:rPr lang="fr-FR" dirty="0" smtClean="0"/>
              <a:t>temps.</a:t>
            </a:r>
            <a:br>
              <a:rPr lang="fr-FR" dirty="0" smtClean="0"/>
            </a:br>
            <a:r>
              <a:rPr lang="fr-FR" sz="1050" b="1" i="1" dirty="0" smtClean="0"/>
              <a:t>(réduire la dépendance </a:t>
            </a:r>
            <a:r>
              <a:rPr lang="fr-FR" sz="1050" b="1" i="1" smtClean="0"/>
              <a:t>envers quelques individus</a:t>
            </a:r>
            <a:r>
              <a:rPr lang="fr-FR" sz="1050" b="1" i="1" dirty="0" smtClean="0"/>
              <a:t>)</a:t>
            </a:r>
            <a:endParaRPr lang="fr-FR" b="1" i="1" dirty="0" smtClean="0"/>
          </a:p>
          <a:p>
            <a:pPr marL="895350"/>
            <a:r>
              <a:rPr lang="fr-FR" dirty="0" smtClean="0"/>
              <a:t>Classification des données de l’entreprise.</a:t>
            </a:r>
          </a:p>
          <a:p>
            <a:pPr marL="895350"/>
            <a:r>
              <a:rPr lang="fr-FR" dirty="0" smtClean="0"/>
              <a:t>Gestion standardisée des accès, des incidents, des configurations et des changements.</a:t>
            </a:r>
            <a:endParaRPr lang="fr-FR" dirty="0"/>
          </a:p>
          <a:p>
            <a:pPr marL="895350"/>
            <a:r>
              <a:rPr lang="fr-FR" dirty="0" smtClean="0"/>
              <a:t>Analyse des risques.</a:t>
            </a:r>
          </a:p>
          <a:p>
            <a:pPr marL="895350"/>
            <a:r>
              <a:rPr lang="fr-FR" dirty="0" smtClean="0"/>
              <a:t>Organisation alignée sur référentiels (p. ex. ISO27001)</a:t>
            </a:r>
            <a:endParaRPr lang="fr-FR" dirty="0"/>
          </a:p>
          <a:p>
            <a:pPr marL="895350"/>
            <a:r>
              <a:rPr lang="fr-FR" dirty="0"/>
              <a:t>Suivi </a:t>
            </a:r>
            <a:r>
              <a:rPr lang="fr-FR" dirty="0" smtClean="0"/>
              <a:t>de l’exécution et Audits de </a:t>
            </a:r>
            <a:r>
              <a:rPr lang="fr-FR" dirty="0"/>
              <a:t>la </a:t>
            </a:r>
            <a:r>
              <a:rPr lang="fr-FR" dirty="0" smtClean="0"/>
              <a:t>sécurité du S.I.</a:t>
            </a:r>
            <a:endParaRPr lang="fr-FR" dirty="0"/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39552" y="2420888"/>
            <a:ext cx="3096344" cy="1493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Utilisation de technologies appropriées et maîtrisées.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Capacité et performance du S.I. en ligne avec besoins Métier.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Mise à jour des équipements et logiciels lorsque nécessaire.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Enregistrement et surveillance des évènements de sécurité.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07504" y="4293095"/>
            <a:ext cx="2952328" cy="22322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fr-FR"/>
            </a:defPPr>
            <a:lvl1pPr marL="1000125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/>
            </a:lvl1pPr>
          </a:lstStyle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Recrutement de collaborateurs expérimentés ou ayant du </a:t>
            </a:r>
            <a:r>
              <a:rPr lang="fr-FR" dirty="0" smtClean="0"/>
              <a:t>potentiel.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Vérification des antécédents avant embauche si besoin.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Formation </a:t>
            </a:r>
            <a:r>
              <a:rPr lang="fr-FR" dirty="0"/>
              <a:t>et sensibilisation des </a:t>
            </a:r>
            <a:r>
              <a:rPr lang="fr-FR" dirty="0" smtClean="0"/>
              <a:t>employés.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Communication </a:t>
            </a:r>
            <a:r>
              <a:rPr lang="fr-FR" dirty="0"/>
              <a:t>claire des rôles et </a:t>
            </a:r>
            <a:r>
              <a:rPr lang="fr-FR" dirty="0" smtClean="0"/>
              <a:t>responsabilités.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Support </a:t>
            </a:r>
            <a:r>
              <a:rPr lang="fr-FR" dirty="0"/>
              <a:t>de la Direction </a:t>
            </a:r>
            <a:r>
              <a:rPr lang="fr-FR" dirty="0" smtClean="0"/>
              <a:t>Générale.</a:t>
            </a: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pic>
        <p:nvPicPr>
          <p:cNvPr id="2052" name="Picture 4" descr="C:\Users\JC\AppData\Local\Microsoft\Windows\Temporary Internet Files\Content.IE5\UEPZHNID\768px-People_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5147323"/>
            <a:ext cx="801958" cy="8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C\AppData\Local\Microsoft\Windows\Temporary Internet Files\Content.IE5\UEPZHNID\technolog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885479" cy="6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6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683"/>
            <a:ext cx="9180511" cy="683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48264" y="548680"/>
            <a:ext cx="1872208" cy="40011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fr-FR" sz="1000" b="1" dirty="0" smtClean="0"/>
              <a:t>(Vu dans le train en Suisse le 3 octobre 2018)</a:t>
            </a:r>
            <a:endParaRPr lang="fr-FR" sz="1000" dirty="0"/>
          </a:p>
        </p:txBody>
      </p:sp>
      <p:sp>
        <p:nvSpPr>
          <p:cNvPr id="7" name="Rectangle 6"/>
          <p:cNvSpPr/>
          <p:nvPr/>
        </p:nvSpPr>
        <p:spPr>
          <a:xfrm>
            <a:off x="6913116" y="1340768"/>
            <a:ext cx="2016223" cy="646331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fr-FR" sz="600" dirty="0"/>
              <a:t>Facteurs de risque supplémentaire:</a:t>
            </a:r>
            <a:br>
              <a:rPr lang="fr-FR" sz="600" dirty="0"/>
            </a:br>
            <a:r>
              <a:rPr lang="fr-FR" sz="600" dirty="0"/>
              <a:t>- Compartiment de train (idéal pour cibler un vol de données)</a:t>
            </a:r>
          </a:p>
          <a:p>
            <a:r>
              <a:rPr lang="fr-FR" sz="600" dirty="0"/>
              <a:t>- 1ère classe (données Business)</a:t>
            </a:r>
            <a:br>
              <a:rPr lang="fr-FR" sz="600" dirty="0"/>
            </a:br>
            <a:r>
              <a:rPr lang="fr-FR" sz="600" dirty="0"/>
              <a:t>- Pas d’écran de veille</a:t>
            </a:r>
            <a:br>
              <a:rPr lang="fr-FR" sz="600" dirty="0"/>
            </a:br>
            <a:r>
              <a:rPr lang="fr-FR" sz="600" dirty="0"/>
              <a:t>- </a:t>
            </a:r>
            <a:r>
              <a:rPr lang="fr-FR" sz="600" dirty="0" err="1"/>
              <a:t>Token</a:t>
            </a:r>
            <a:r>
              <a:rPr lang="fr-FR" sz="600" dirty="0"/>
              <a:t> d’authentification forte connecté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2" y="-3195"/>
            <a:ext cx="5544616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fr-FR" dirty="0"/>
              <a:t>People – exemple de mauvais comportement</a:t>
            </a:r>
          </a:p>
        </p:txBody>
      </p:sp>
    </p:spTree>
    <p:extLst>
      <p:ext uri="{BB962C8B-B14F-4D97-AF65-F5344CB8AC3E}">
        <p14:creationId xmlns:p14="http://schemas.microsoft.com/office/powerpoint/2010/main" val="11442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87667" cy="5256583"/>
          </a:xfrm>
        </p:spPr>
        <p:txBody>
          <a:bodyPr/>
          <a:lstStyle/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r>
              <a:rPr lang="fr-FR" sz="1600" b="1" dirty="0">
                <a:solidFill>
                  <a:srgbClr val="00B050"/>
                </a:solidFill>
                <a:sym typeface="Wingdings"/>
              </a:rPr>
              <a:t>	</a:t>
            </a: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82111"/>
              </p:ext>
            </p:extLst>
          </p:nvPr>
        </p:nvGraphicFramePr>
        <p:xfrm>
          <a:off x="683568" y="1711960"/>
          <a:ext cx="748883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800200"/>
                <a:gridCol w="1728192"/>
                <a:gridCol w="2232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People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Process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Technology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Résultat</a:t>
                      </a:r>
                      <a:r>
                        <a:rPr lang="fr-FR" sz="1200" b="1" baseline="0" dirty="0" smtClean="0"/>
                        <a:t> prévisible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21866"/>
              </p:ext>
            </p:extLst>
          </p:nvPr>
        </p:nvGraphicFramePr>
        <p:xfrm>
          <a:off x="683568" y="2096656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512168"/>
                <a:gridCol w="194421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Succès du contrôle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21278"/>
              </p:ext>
            </p:extLst>
          </p:nvPr>
        </p:nvGraphicFramePr>
        <p:xfrm>
          <a:off x="683568" y="2519560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68152"/>
                <a:gridCol w="208823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Adoption faible du contrôle (ou contournement)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49974"/>
              </p:ext>
            </p:extLst>
          </p:nvPr>
        </p:nvGraphicFramePr>
        <p:xfrm>
          <a:off x="683568" y="2998464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68152"/>
                <a:gridCol w="208823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Fonctionnement opérationnel  inconsistant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6710"/>
              </p:ext>
            </p:extLst>
          </p:nvPr>
        </p:nvGraphicFramePr>
        <p:xfrm>
          <a:off x="673456" y="3455664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512168"/>
                <a:gridCol w="194421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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Difficulté à exécuter le contrôle à grande échelle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82907"/>
              </p:ext>
            </p:extLst>
          </p:nvPr>
        </p:nvGraphicFramePr>
        <p:xfrm>
          <a:off x="692506" y="3887712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59214"/>
                <a:gridCol w="209716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Outil de contrôle </a:t>
                      </a:r>
                      <a:r>
                        <a:rPr lang="fr-FR" sz="1200" baseline="0" dirty="0" smtClean="0"/>
                        <a:t>acquis mais non-intégré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68872"/>
              </p:ext>
            </p:extLst>
          </p:nvPr>
        </p:nvGraphicFramePr>
        <p:xfrm>
          <a:off x="692506" y="4375760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59214"/>
                <a:gridCol w="209716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Efforts inutiles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38642"/>
              </p:ext>
            </p:extLst>
          </p:nvPr>
        </p:nvGraphicFramePr>
        <p:xfrm>
          <a:off x="692506" y="4858112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287206"/>
                <a:gridCol w="216917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Incapacité à exécuter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84889"/>
              </p:ext>
            </p:extLst>
          </p:nvPr>
        </p:nvGraphicFramePr>
        <p:xfrm>
          <a:off x="692506" y="5337016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287206"/>
                <a:gridCol w="216917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Absence de défenses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2" name="Rectangle 5"/>
          <p:cNvSpPr txBox="1">
            <a:spLocks/>
          </p:cNvSpPr>
          <p:nvPr/>
        </p:nvSpPr>
        <p:spPr bwMode="auto">
          <a:xfrm>
            <a:off x="404813" y="1124745"/>
            <a:ext cx="84876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0"/>
              </a:spcBef>
              <a:spcAft>
                <a:spcPts val="275"/>
              </a:spcAft>
              <a:buFont typeface="Arial" pitchFamily="34" charset="0"/>
              <a:buChar char="•"/>
              <a:def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2223" marR="0" indent="-182223" algn="l" defTabSz="9139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69"/>
              </a:spcAft>
              <a:buClrTx/>
              <a:buSzTx/>
              <a:buFont typeface="Arial" pitchFamily="34" charset="0"/>
              <a:buChar char="•"/>
              <a:tabLst/>
              <a:defRPr lang="en-US" sz="2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363" indent="-179388" algn="l" defTabSz="913964" rtl="0" eaLnBrk="0" fontAlgn="base" hangingPunct="0">
              <a:spcBef>
                <a:spcPct val="0"/>
              </a:spcBef>
              <a:spcAft>
                <a:spcPts val="275"/>
              </a:spcAft>
              <a:buFont typeface="Arial" pitchFamily="34" charset="0"/>
              <a:buChar char="‒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1338" indent="-179388" algn="l" defTabSz="913964" rtl="0" eaLnBrk="0" fontAlgn="base" hangingPunct="0">
              <a:spcBef>
                <a:spcPct val="0"/>
              </a:spcBef>
              <a:spcAft>
                <a:spcPts val="538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1200" indent="-168275" algn="l" defTabSz="913964" rtl="0" eaLnBrk="0" fontAlgn="base" hangingPunct="0">
              <a:spcBef>
                <a:spcPct val="0"/>
              </a:spcBef>
              <a:spcAft>
                <a:spcPts val="538"/>
              </a:spcAft>
              <a:buFont typeface="Arial" pitchFamily="34" charset="0"/>
              <a:buChar char="‒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02922" indent="-163717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968061" indent="-165140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23236" indent="-155175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286953" indent="-163717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sz="1600" b="1" dirty="0" smtClean="0"/>
              <a:t>L’environnement de contrôle interne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CH" sz="1600" dirty="0" smtClean="0">
                <a:solidFill>
                  <a:srgbClr val="002776"/>
                </a:solidFill>
              </a:rPr>
              <a:t>   </a:t>
            </a: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600" b="1" dirty="0" smtClean="0"/>
          </a:p>
          <a:p>
            <a:pPr lvl="1" eaLnBrk="1" hangingPunct="1">
              <a:buFont typeface="Arial" pitchFamily="34" charset="0"/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 smtClean="0"/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FR" sz="1200" dirty="0" smtClean="0"/>
              <a:t>	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913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0"/>
          <p:cNvSpPr>
            <a:spLocks/>
          </p:cNvSpPr>
          <p:nvPr/>
        </p:nvSpPr>
        <p:spPr bwMode="auto">
          <a:xfrm>
            <a:off x="415925" y="2849563"/>
            <a:ext cx="47275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002776"/>
                </a:solidFill>
                <a:cs typeface="Arial" charset="0"/>
              </a:rPr>
              <a:t>I) INTRODUCTION GENERALE</a:t>
            </a:r>
          </a:p>
        </p:txBody>
      </p:sp>
      <p:pic>
        <p:nvPicPr>
          <p:cNvPr id="4" name="Picture 2" descr="http://images.wikia.com/desencyclopedie/images/archive/2/2a/20090716182645%21Rub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737765" cy="181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87667" cy="2016224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 smtClean="0"/>
              <a:t>Objectif </a:t>
            </a:r>
            <a:r>
              <a:rPr lang="fr-CH" sz="1600" b="1" dirty="0"/>
              <a:t>du contrôle interne IT:</a:t>
            </a:r>
          </a:p>
          <a:p>
            <a:pPr lvl="3" eaLnBrk="1" hangingPunct="1">
              <a:buFontTx/>
              <a:buChar char="-"/>
              <a:tabLst>
                <a:tab pos="8123238" algn="l"/>
                <a:tab pos="8229600" algn="r"/>
              </a:tabLst>
              <a:defRPr/>
            </a:pPr>
            <a:r>
              <a:rPr lang="fr-CH" dirty="0" smtClean="0"/>
              <a:t>Réduire les risques pour obtenir </a:t>
            </a:r>
            <a:r>
              <a:rPr lang="fr-CH" dirty="0"/>
              <a:t>une assurance </a:t>
            </a:r>
            <a:r>
              <a:rPr lang="fr-CH" b="1" i="1" dirty="0">
                <a:solidFill>
                  <a:srgbClr val="00B050"/>
                </a:solidFill>
              </a:rPr>
              <a:t>raisonnable</a:t>
            </a:r>
            <a:r>
              <a:rPr lang="fr-CH" dirty="0">
                <a:solidFill>
                  <a:srgbClr val="00B050"/>
                </a:solidFill>
              </a:rPr>
              <a:t> </a:t>
            </a:r>
            <a:r>
              <a:rPr lang="fr-CH" dirty="0"/>
              <a:t>que les </a:t>
            </a:r>
            <a:r>
              <a:rPr lang="fr-CH" b="1" dirty="0"/>
              <a:t>objectifs Métier </a:t>
            </a:r>
            <a:r>
              <a:rPr lang="fr-CH" dirty="0"/>
              <a:t>de l’Entreprise seront </a:t>
            </a:r>
            <a:r>
              <a:rPr lang="fr-CH" dirty="0" smtClean="0"/>
              <a:t>atteints.</a:t>
            </a:r>
          </a:p>
          <a:p>
            <a:pPr lvl="3" eaLnBrk="1" hangingPunct="1">
              <a:buFontTx/>
              <a:buChar char="-"/>
              <a:tabLst>
                <a:tab pos="8123238" algn="l"/>
                <a:tab pos="8229600" algn="r"/>
              </a:tabLst>
              <a:defRPr/>
            </a:pPr>
            <a:r>
              <a:rPr lang="fr-CH" dirty="0" smtClean="0"/>
              <a:t>Réduire </a:t>
            </a:r>
            <a:r>
              <a:rPr lang="fr-CH" dirty="0"/>
              <a:t>les risques par des mesures:</a:t>
            </a:r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/>
              <a:t>Préventives</a:t>
            </a:r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 smtClean="0"/>
              <a:t>Détectives </a:t>
            </a:r>
            <a:r>
              <a:rPr lang="fr-CH" sz="1200" b="1" dirty="0" smtClean="0"/>
              <a:t>(ex: alertes, supervision)</a:t>
            </a:r>
            <a:endParaRPr lang="fr-CH" b="1" dirty="0"/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/>
              <a:t>Correctives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r>
              <a:rPr lang="fr-CH" sz="1600" b="1" dirty="0" smtClean="0"/>
              <a:t>Objectifs et activités de contrôle:</a:t>
            </a:r>
            <a:endParaRPr lang="fr-CH" sz="1600" b="1" dirty="0"/>
          </a:p>
          <a:p>
            <a:pPr marL="0" lvl="1" indent="0" eaLnBrk="1" hangingPunct="1">
              <a:buNone/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74638" y="3518669"/>
            <a:ext cx="8716962" cy="2551113"/>
            <a:chOff x="274638" y="4022725"/>
            <a:chExt cx="8716962" cy="2551113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74638" y="5080000"/>
              <a:ext cx="1431925" cy="600075"/>
            </a:xfrm>
            <a:prstGeom prst="rect">
              <a:avLst/>
            </a:prstGeom>
            <a:solidFill>
              <a:srgbClr val="92D400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chemeClr val="bg1"/>
                  </a:solidFill>
                </a:rPr>
                <a:t>Risque</a:t>
              </a:r>
              <a:br>
                <a:rPr lang="fr-FR" sz="1400" b="1" dirty="0" smtClean="0">
                  <a:solidFill>
                    <a:schemeClr val="bg1"/>
                  </a:solidFill>
                </a:rPr>
              </a:br>
              <a:r>
                <a:rPr lang="fr-FR" sz="1400" b="1" dirty="0" smtClean="0">
                  <a:solidFill>
                    <a:schemeClr val="bg1"/>
                  </a:solidFill>
                </a:rPr>
                <a:t>(inhérent)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78075" y="5070475"/>
              <a:ext cx="1390650" cy="598488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chemeClr val="bg1"/>
                  </a:solidFill>
                </a:rPr>
                <a:t>Objectif de contrôle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21200" y="4144963"/>
              <a:ext cx="1693863" cy="600075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1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521200" y="5070475"/>
              <a:ext cx="1673225" cy="598488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2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11675" y="5973763"/>
              <a:ext cx="1693863" cy="600075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3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>
              <a:off x="1819275" y="5140325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 rot="18863991">
              <a:off x="3911601" y="4521200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>
              <a:off x="3902075" y="5151438"/>
              <a:ext cx="508000" cy="446087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 rot="1728648">
              <a:off x="3902075" y="5791200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6191250" y="4981575"/>
              <a:ext cx="109537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GB" dirty="0">
                  <a:solidFill>
                    <a:schemeClr val="tx2"/>
                  </a:solidFill>
                </a:rPr>
                <a:t>(Auto)</a:t>
              </a:r>
            </a:p>
            <a:p>
              <a:pPr algn="ctr">
                <a:spcBef>
                  <a:spcPct val="50000"/>
                </a:spcBef>
              </a:pPr>
              <a:r>
                <a:rPr lang="fr-FR" dirty="0">
                  <a:solidFill>
                    <a:schemeClr val="tx2"/>
                  </a:solidFill>
                </a:rPr>
                <a:t>(Manuel)</a:t>
              </a:r>
            </a:p>
          </p:txBody>
        </p:sp>
        <p:sp>
          <p:nvSpPr>
            <p:cNvPr id="38" name="Right Brace 15"/>
            <p:cNvSpPr>
              <a:spLocks/>
            </p:cNvSpPr>
            <p:nvPr/>
          </p:nvSpPr>
          <p:spPr bwMode="auto">
            <a:xfrm>
              <a:off x="7164288" y="4022725"/>
              <a:ext cx="252512" cy="2430611"/>
            </a:xfrm>
            <a:prstGeom prst="rightBrace">
              <a:avLst>
                <a:gd name="adj1" fmla="val 8365"/>
                <a:gd name="adj2" fmla="val 50000"/>
              </a:avLst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446963" y="5019675"/>
              <a:ext cx="1544637" cy="598488"/>
            </a:xfrm>
            <a:prstGeom prst="rect">
              <a:avLst/>
            </a:prstGeom>
            <a:solidFill>
              <a:srgbClr val="92D400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>
                  <a:solidFill>
                    <a:schemeClr val="bg1"/>
                  </a:solidFill>
                </a:rPr>
                <a:t>Risque résiduel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10300" y="2708920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en-GB" sz="1200" dirty="0" smtClean="0">
                <a:solidFill>
                  <a:schemeClr val="tx2"/>
                </a:solidFill>
              </a:rPr>
              <a:t>Evaluation (périodique)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des contrôles</a:t>
            </a:r>
            <a:endParaRPr lang="fr-CH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08304" y="31409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58651" y="2341329"/>
            <a:ext cx="14975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en-GB" sz="1200" dirty="0" smtClean="0">
                <a:solidFill>
                  <a:schemeClr val="tx2"/>
                </a:solidFill>
              </a:rPr>
              <a:t>Activités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(complémentaires)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qui constituent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le contrôle et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réduisent le risque</a:t>
            </a:r>
            <a:endParaRPr lang="fr-CH" sz="1200" dirty="0"/>
          </a:p>
        </p:txBody>
      </p:sp>
      <p:cxnSp>
        <p:nvCxnSpPr>
          <p:cNvPr id="29" name="Straight Arrow Connector 43"/>
          <p:cNvCxnSpPr/>
          <p:nvPr/>
        </p:nvCxnSpPr>
        <p:spPr>
          <a:xfrm>
            <a:off x="5376737" y="32849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 de contrôles</a:t>
            </a:r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4788" y="2235200"/>
          <a:ext cx="8786876" cy="3437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11"/>
                <a:gridCol w="1367525"/>
                <a:gridCol w="1255268"/>
                <a:gridCol w="1255268"/>
                <a:gridCol w="1336913"/>
                <a:gridCol w="1173623"/>
                <a:gridCol w="1255268"/>
              </a:tblGrid>
              <a:tr h="560174">
                <a:tc>
                  <a:txBody>
                    <a:bodyPr/>
                    <a:lstStyle/>
                    <a:p>
                      <a:pPr algn="ctr"/>
                      <a:endParaRPr lang="fr-FR" sz="1200" b="1" noProof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Dissuasif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Préventif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Détectif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Correctif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Compensatif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Recouvre-ment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</a:tr>
              <a:tr h="10137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Adminis-tratif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Politique de sécurité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Procédure de gestion des utilisateurs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Revue des rapports d’exception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Licenciement / avertissement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Supervision, rotations de personnel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Plan de secours informatique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78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Technique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Message d’avertissement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Mots de passe, IPS, surf control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Logs,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IDS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Fermeture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de session, isolation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Logs, videosurveil-lance, traçabilité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Sauvegardes des données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4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Physique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Panneau « Attention au chien »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Clôture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d’enceinte, vitres fumées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Videosurveil-lance, détecteurs de mouvement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Extincteur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Défense échelonnée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solidFill>
                            <a:schemeClr val="accent1"/>
                          </a:solidFill>
                        </a:rPr>
                        <a:t>Reconstruction</a:t>
                      </a:r>
                      <a:endParaRPr lang="fr-FR" sz="12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Left Brace 10"/>
          <p:cNvSpPr>
            <a:spLocks/>
          </p:cNvSpPr>
          <p:nvPr/>
        </p:nvSpPr>
        <p:spPr bwMode="auto">
          <a:xfrm rot="5400000" flipV="1">
            <a:off x="4510881" y="223044"/>
            <a:ext cx="233363" cy="3648075"/>
          </a:xfrm>
          <a:prstGeom prst="leftBrace">
            <a:avLst>
              <a:gd name="adj1" fmla="val 8323"/>
              <a:gd name="adj2" fmla="val 50000"/>
            </a:avLst>
          </a:prstGeom>
          <a:noFill/>
          <a:ln w="1905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73538" y="1649413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GB">
                <a:solidFill>
                  <a:schemeClr val="tx2"/>
                </a:solidFill>
              </a:rPr>
              <a:t>ISACA</a:t>
            </a:r>
            <a:endParaRPr lang="fr-FR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569"/>
            <a:ext cx="3672408" cy="663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7"/>
          <a:stretch/>
        </p:blipFill>
        <p:spPr bwMode="auto">
          <a:xfrm>
            <a:off x="4530407" y="130569"/>
            <a:ext cx="4475421" cy="508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5229200"/>
            <a:ext cx="4572000" cy="149271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FR" sz="700" i="1" dirty="0"/>
              <a:t>Le </a:t>
            </a:r>
            <a:r>
              <a:rPr lang="fr-FR" sz="700" i="1" dirty="0" err="1"/>
              <a:t>ransomware</a:t>
            </a:r>
            <a:r>
              <a:rPr lang="fr-FR" sz="700" i="1" dirty="0"/>
              <a:t> se propageait en effet dans ses systèmes IT cœur de métier.</a:t>
            </a:r>
            <a:br>
              <a:rPr lang="fr-FR" sz="700" i="1" dirty="0"/>
            </a:br>
            <a:endParaRPr lang="fr-FR" sz="700" i="1" dirty="0"/>
          </a:p>
          <a:p>
            <a:r>
              <a:rPr lang="fr-FR" sz="700" i="1" dirty="0"/>
              <a:t>Le transporteur a été contraint dans ce cadre de stopper ses opérations. Et pour redémarrer, comme l'a expliqué son président Jim </a:t>
            </a:r>
            <a:r>
              <a:rPr lang="fr-FR" sz="700" i="1" dirty="0" err="1"/>
              <a:t>Hagemann</a:t>
            </a:r>
            <a:r>
              <a:rPr lang="fr-FR" sz="700" i="1" dirty="0"/>
              <a:t> </a:t>
            </a:r>
            <a:r>
              <a:rPr lang="fr-FR" sz="700" i="1" dirty="0" err="1"/>
              <a:t>Snabe</a:t>
            </a:r>
            <a:r>
              <a:rPr lang="fr-FR" sz="700" i="1" dirty="0"/>
              <a:t> lors du Forum économique mondial, l'entreprise a dû réinstaller l'ensemble de son infrastructure.</a:t>
            </a:r>
            <a:br>
              <a:rPr lang="fr-FR" sz="700" i="1" dirty="0"/>
            </a:br>
            <a:endParaRPr lang="fr-FR" sz="700" i="1" dirty="0"/>
          </a:p>
          <a:p>
            <a:r>
              <a:rPr lang="fr-FR" sz="700" i="1" dirty="0"/>
              <a:t>Dans un "effort héroïque", d'après les mots du dirigeant, les équipes IT ont donc réinstallé 4.000 serveurs, 45.000 PC et 2.500 applications. </a:t>
            </a:r>
            <a:br>
              <a:rPr lang="fr-FR" sz="700" i="1" dirty="0"/>
            </a:br>
            <a:endParaRPr lang="fr-FR" sz="700" i="1" dirty="0"/>
          </a:p>
          <a:p>
            <a:r>
              <a:rPr lang="fr-FR" sz="700" i="1" dirty="0"/>
              <a:t>"Imaginez une entreprise où un navire de 10 à 20.000 conteneurs entre dans un port toutes les 15 minutes, et pendant 10 jours, vous n'avez pas d'informatique" a commenté </a:t>
            </a:r>
            <a:r>
              <a:rPr lang="fr-FR" sz="700" i="1" dirty="0" err="1"/>
              <a:t>Hagemann</a:t>
            </a:r>
            <a:r>
              <a:rPr lang="fr-FR" sz="700" i="1" dirty="0"/>
              <a:t>. "C'est presque impossible à imaginer</a:t>
            </a:r>
            <a:r>
              <a:rPr lang="fr-FR" sz="700" i="1" dirty="0" smtClean="0"/>
              <a:t>. </a:t>
            </a:r>
            <a:r>
              <a:rPr lang="fr-FR" sz="700" i="1" dirty="0"/>
              <a:t>»    </a:t>
            </a:r>
            <a:r>
              <a:rPr lang="fr-FR" sz="700" i="1" dirty="0" smtClean="0"/>
              <a:t>		</a:t>
            </a:r>
            <a:br>
              <a:rPr lang="fr-FR" sz="700" i="1" dirty="0" smtClean="0"/>
            </a:br>
            <a:r>
              <a:rPr lang="fr-FR" sz="700" i="1" dirty="0" smtClean="0"/>
              <a:t>		source</a:t>
            </a:r>
            <a:r>
              <a:rPr lang="fr-FR" sz="700" i="1" dirty="0"/>
              <a:t>: </a:t>
            </a:r>
            <a:r>
              <a:rPr lang="fr-FR" sz="700" i="1" dirty="0" smtClean="0">
                <a:hlinkClick r:id="rId5"/>
              </a:rPr>
              <a:t>www.zdnet.fr</a:t>
            </a:r>
            <a:r>
              <a:rPr lang="fr-FR" sz="700" i="1" dirty="0" smtClean="0"/>
              <a:t> </a:t>
            </a:r>
            <a:endParaRPr lang="fr-FR" sz="700" i="1" dirty="0"/>
          </a:p>
        </p:txBody>
      </p:sp>
    </p:spTree>
    <p:extLst>
      <p:ext uri="{BB962C8B-B14F-4D97-AF65-F5344CB8AC3E}">
        <p14:creationId xmlns:p14="http://schemas.microsoft.com/office/powerpoint/2010/main" val="39590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256584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Méthodes d’évaluation des contrôles: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002776"/>
                </a:solidFill>
              </a:rPr>
              <a:t>         - 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lang="fr-FR" sz="1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er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niveau: </a:t>
            </a:r>
            <a:r>
              <a:rPr lang="fr-FR" sz="1400" b="1" dirty="0" smtClean="0">
                <a:solidFill>
                  <a:srgbClr val="002776"/>
                </a:solidFill>
              </a:rPr>
              <a:t>contrôle continu par équipes opérationnelles  </a:t>
            </a:r>
            <a:r>
              <a:rPr lang="fr-FR" sz="1400" dirty="0" smtClean="0">
                <a:solidFill>
                  <a:srgbClr val="002776"/>
                </a:solidFill>
              </a:rPr>
              <a:t>(ex: contrôle intégré au processus)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solidFill>
                  <a:srgbClr val="002776"/>
                </a:solidFill>
              </a:rPr>
              <a:t>         - 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niveau: </a:t>
            </a:r>
            <a:r>
              <a:rPr lang="fr-FR" sz="1400" b="1" dirty="0" smtClean="0">
                <a:solidFill>
                  <a:srgbClr val="002776"/>
                </a:solidFill>
              </a:rPr>
              <a:t>contrôle périodique indépendant </a:t>
            </a:r>
            <a:r>
              <a:rPr lang="fr-FR" sz="1400" dirty="0" smtClean="0">
                <a:solidFill>
                  <a:srgbClr val="002776"/>
                </a:solidFill>
              </a:rPr>
              <a:t>(ex: audit)</a:t>
            </a:r>
          </a:p>
          <a:p>
            <a:pPr lvl="1" eaLnBrk="1" hangingPunct="1">
              <a:defRPr/>
            </a:pPr>
            <a:endParaRPr lang="fr-FR" sz="1100" b="1" dirty="0" smtClean="0"/>
          </a:p>
          <a:p>
            <a:pPr lvl="1" eaLnBrk="1" hangingPunct="1">
              <a:defRPr/>
            </a:pPr>
            <a:r>
              <a:rPr lang="fr-FR" sz="1600" b="1" dirty="0" smtClean="0"/>
              <a:t>L’évaluation des contrôles</a:t>
            </a:r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r>
              <a:rPr lang="fr-FR" sz="1600" b="1" dirty="0"/>
              <a:t>Types </a:t>
            </a:r>
            <a:r>
              <a:rPr lang="fr-FR" sz="1600" b="1" dirty="0" smtClean="0"/>
              <a:t>d’évaluations et assurance:</a:t>
            </a:r>
            <a:endParaRPr lang="fr-FR" sz="1600" b="1" dirty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buNone/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1" eaLnBrk="1" hangingPunct="1">
              <a:buNone/>
              <a:defRPr/>
            </a:pPr>
            <a:endParaRPr lang="fr-FR" sz="1200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1187624" y="4581128"/>
            <a:ext cx="5112568" cy="1736576"/>
            <a:chOff x="2339752" y="4869160"/>
            <a:chExt cx="5112568" cy="173657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339752" y="6597352"/>
              <a:ext cx="511256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411760" y="6237312"/>
              <a:ext cx="990977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Entretiens</a:t>
              </a:r>
              <a:endParaRPr lang="fr-CH" sz="1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3808" y="5949280"/>
              <a:ext cx="1080120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Observation</a:t>
              </a:r>
              <a:endParaRPr lang="fr-CH" sz="14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11960" y="5301208"/>
              <a:ext cx="1224136" cy="6001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Inspection / revue de paramétrage</a:t>
              </a:r>
              <a:endParaRPr lang="fr-CH" sz="14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96136" y="4869160"/>
              <a:ext cx="1080120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rgbClr val="002776"/>
                  </a:solidFill>
                </a:rPr>
                <a:t>re</a:t>
              </a:r>
              <a:r>
                <a:rPr lang="fr-FR" sz="1100" b="1" dirty="0" smtClean="0">
                  <a:solidFill>
                    <a:srgbClr val="002776"/>
                  </a:solidFill>
                </a:rPr>
                <a:t>-calcul / </a:t>
              </a:r>
              <a:r>
                <a:rPr lang="fr-FR" sz="1100" b="1" dirty="0" err="1" smtClean="0">
                  <a:solidFill>
                    <a:srgbClr val="002776"/>
                  </a:solidFill>
                </a:rPr>
                <a:t>re</a:t>
              </a:r>
              <a:r>
                <a:rPr lang="fr-FR" sz="1100" b="1" dirty="0" smtClean="0">
                  <a:solidFill>
                    <a:srgbClr val="002776"/>
                  </a:solidFill>
                </a:rPr>
                <a:t>-</a:t>
              </a:r>
              <a:r>
                <a:rPr lang="fr-FR" sz="1100" b="1" dirty="0" err="1" smtClean="0">
                  <a:solidFill>
                    <a:srgbClr val="002776"/>
                  </a:solidFill>
                </a:rPr>
                <a:t>éxécution</a:t>
              </a:r>
              <a:endParaRPr lang="fr-FR" sz="1400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2339752" y="4869160"/>
              <a:ext cx="8384" cy="17365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5076056" y="6309320"/>
            <a:ext cx="10743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>
                <a:solidFill>
                  <a:srgbClr val="002776"/>
                </a:solidFill>
              </a:rPr>
              <a:t>Temps / effort</a:t>
            </a:r>
            <a:endParaRPr lang="fr-CH" sz="1200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588772" y="4919328"/>
            <a:ext cx="8755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>
                <a:solidFill>
                  <a:srgbClr val="002776"/>
                </a:solidFill>
              </a:rPr>
              <a:t>Assurance</a:t>
            </a:r>
            <a:endParaRPr lang="fr-CH" sz="1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403648" y="2348880"/>
            <a:ext cx="5544616" cy="1675348"/>
            <a:chOff x="899592" y="1412776"/>
            <a:chExt cx="5544616" cy="1675348"/>
          </a:xfrm>
        </p:grpSpPr>
        <p:sp>
          <p:nvSpPr>
            <p:cNvPr id="6" name="Rectangle 5"/>
            <p:cNvSpPr/>
            <p:nvPr/>
          </p:nvSpPr>
          <p:spPr>
            <a:xfrm>
              <a:off x="899592" y="1484784"/>
              <a:ext cx="2486578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182223" lvl="1" indent="-182223" algn="ctr" defTabSz="913964" fontAlgn="base">
                <a:spcBef>
                  <a:spcPct val="0"/>
                </a:spcBef>
                <a:spcAft>
                  <a:spcPts val="269"/>
                </a:spcAft>
                <a:defRPr/>
              </a:pPr>
              <a:r>
                <a:rPr lang="fr-FR" sz="1600" b="1" dirty="0" smtClean="0">
                  <a:solidFill>
                    <a:srgbClr val="002776"/>
                  </a:solidFill>
                </a:rPr>
                <a:t>Conception du contrôle</a:t>
              </a:r>
              <a:br>
                <a:rPr lang="fr-FR" sz="1600" b="1" dirty="0" smtClean="0">
                  <a:solidFill>
                    <a:srgbClr val="002776"/>
                  </a:solidFill>
                </a:rPr>
              </a:br>
              <a:r>
                <a:rPr lang="fr-FR" sz="1100" dirty="0" smtClean="0">
                  <a:solidFill>
                    <a:srgbClr val="002776"/>
                  </a:solidFill>
                </a:rPr>
                <a:t>(« Design »)</a:t>
              </a:r>
              <a:endParaRPr lang="fr-FR" sz="1600" dirty="0" smtClean="0">
                <a:solidFill>
                  <a:srgbClr val="002776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99592" y="1412776"/>
              <a:ext cx="5544616" cy="1675348"/>
              <a:chOff x="899592" y="1412776"/>
              <a:chExt cx="5544616" cy="16753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99592" y="2564904"/>
                <a:ext cx="3368230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182223" lvl="1" indent="-182223" algn="ctr" defTabSz="913964" fontAlgn="base">
                  <a:spcBef>
                    <a:spcPct val="0"/>
                  </a:spcBef>
                  <a:spcAft>
                    <a:spcPts val="269"/>
                  </a:spcAft>
                  <a:defRPr/>
                </a:pPr>
                <a:r>
                  <a:rPr lang="fr-FR" sz="1600" b="1" dirty="0" smtClean="0">
                    <a:solidFill>
                      <a:srgbClr val="002776"/>
                    </a:solidFill>
                  </a:rPr>
                  <a:t>Application effective du contrôle</a:t>
                </a:r>
                <a:br>
                  <a:rPr lang="fr-FR" sz="1600" b="1" dirty="0" smtClean="0">
                    <a:solidFill>
                      <a:srgbClr val="002776"/>
                    </a:solidFill>
                  </a:rPr>
                </a:br>
                <a:r>
                  <a:rPr lang="fr-FR" sz="1200" dirty="0" smtClean="0">
                    <a:solidFill>
                      <a:srgbClr val="002776"/>
                    </a:solidFill>
                  </a:rPr>
                  <a:t>(« operating </a:t>
                </a:r>
                <a:r>
                  <a:rPr lang="fr-FR" sz="1200" dirty="0" err="1" smtClean="0">
                    <a:solidFill>
                      <a:srgbClr val="002776"/>
                    </a:solidFill>
                  </a:rPr>
                  <a:t>effectiveness</a:t>
                </a:r>
                <a:r>
                  <a:rPr lang="fr-FR" sz="1200" dirty="0" smtClean="0">
                    <a:solidFill>
                      <a:srgbClr val="002776"/>
                    </a:solidFill>
                  </a:rPr>
                  <a:t> »)</a:t>
                </a:r>
                <a:endParaRPr lang="fr-FR" sz="1600" dirty="0" smtClean="0">
                  <a:solidFill>
                    <a:srgbClr val="002776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051720" y="2060848"/>
                <a:ext cx="432048" cy="360040"/>
                <a:chOff x="2195736" y="2636912"/>
                <a:chExt cx="432048" cy="36004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195736" y="2636912"/>
                  <a:ext cx="432048" cy="360040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214024" y="2682632"/>
                  <a:ext cx="396262" cy="2616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fr-CH" sz="1100" b="1" dirty="0" smtClean="0"/>
                    <a:t>OK</a:t>
                  </a:r>
                  <a:endParaRPr lang="fr-CH" sz="3200" b="1" dirty="0"/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>
                <a:off x="2051720" y="1988840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3851920" y="1484784"/>
                <a:ext cx="864096" cy="360040"/>
                <a:chOff x="1907704" y="2636912"/>
                <a:chExt cx="864096" cy="36004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907704" y="2636912"/>
                  <a:ext cx="864096" cy="360040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979712" y="2682632"/>
                  <a:ext cx="75693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fr-CH" sz="1100" b="1" dirty="0" smtClean="0">
                      <a:solidFill>
                        <a:srgbClr val="FF0000"/>
                      </a:solidFill>
                    </a:rPr>
                    <a:t>Non -OK</a:t>
                  </a:r>
                  <a:endParaRPr lang="fr-CH" sz="3200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" name="Straight Arrow Connector 23"/>
              <p:cNvCxnSpPr/>
              <p:nvPr/>
            </p:nvCxnSpPr>
            <p:spPr>
              <a:xfrm>
                <a:off x="3419872" y="1772816"/>
                <a:ext cx="194421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5364088" y="1412776"/>
                <a:ext cx="1080120" cy="7200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000" b="1" dirty="0" smtClean="0">
                    <a:solidFill>
                      <a:srgbClr val="002776"/>
                    </a:solidFill>
                  </a:rPr>
                  <a:t>Correction et réévaluation du design</a:t>
                </a: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2205067" y="5967942"/>
            <a:ext cx="13420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rgbClr val="002776"/>
                </a:solidFill>
              </a:rPr>
              <a:t>(ou questionnaires)</a:t>
            </a:r>
            <a:endParaRPr lang="fr-CH" sz="1200" dirty="0"/>
          </a:p>
        </p:txBody>
      </p:sp>
      <p:sp>
        <p:nvSpPr>
          <p:cNvPr id="27" name="Rectangle 26"/>
          <p:cNvSpPr/>
          <p:nvPr/>
        </p:nvSpPr>
        <p:spPr>
          <a:xfrm>
            <a:off x="510581" y="2492896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u="sng" dirty="0" smtClean="0">
                <a:solidFill>
                  <a:srgbClr val="002776"/>
                </a:solidFill>
              </a:rPr>
              <a:t>Etape 1</a:t>
            </a:r>
            <a:endParaRPr lang="fr-CH" u="sng" dirty="0"/>
          </a:p>
        </p:txBody>
      </p:sp>
      <p:sp>
        <p:nvSpPr>
          <p:cNvPr id="32" name="Rectangle 31"/>
          <p:cNvSpPr/>
          <p:nvPr/>
        </p:nvSpPr>
        <p:spPr>
          <a:xfrm>
            <a:off x="539552" y="3573016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u="sng" dirty="0" smtClean="0">
                <a:solidFill>
                  <a:srgbClr val="002776"/>
                </a:solidFill>
              </a:rPr>
              <a:t>Etape 2</a:t>
            </a:r>
            <a:endParaRPr lang="fr-CH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256584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Exemple de critères pour évaluer et documenter la conception d’un contrôle:</a:t>
            </a: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002776"/>
                </a:solidFill>
              </a:rPr>
              <a:t>      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1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buNone/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1" eaLnBrk="1" hangingPunct="1">
              <a:buNone/>
              <a:defRPr/>
            </a:pPr>
            <a:endParaRPr lang="fr-FR" sz="12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67188"/>
              </p:ext>
            </p:extLst>
          </p:nvPr>
        </p:nvGraphicFramePr>
        <p:xfrm>
          <a:off x="499100" y="1412776"/>
          <a:ext cx="8465388" cy="509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17830"/>
                <a:gridCol w="5347558"/>
              </a:tblGrid>
              <a:tr h="390856">
                <a:tc gridSpan="2">
                  <a:txBody>
                    <a:bodyPr/>
                    <a:lstStyle/>
                    <a:p>
                      <a:r>
                        <a:rPr lang="fr-FR" sz="1200" dirty="0" smtClean="0"/>
                        <a:t>Risque</a:t>
                      </a:r>
                      <a:r>
                        <a:rPr lang="fr-FR" sz="1200" baseline="0" dirty="0" smtClean="0"/>
                        <a:t> R2 - </a:t>
                      </a:r>
                      <a:r>
                        <a:rPr lang="fr-FR" sz="1200" dirty="0" smtClean="0"/>
                        <a:t>Contrôle C1A - </a:t>
                      </a:r>
                      <a:r>
                        <a:rPr lang="fr-FR" sz="1200" baseline="0" dirty="0" smtClean="0"/>
                        <a:t>conception du contrôle:</a:t>
                      </a:r>
                      <a:br>
                        <a:rPr lang="fr-FR" sz="1200" baseline="0" dirty="0" smtClean="0"/>
                      </a:br>
                      <a:r>
                        <a:rPr lang="fr-FR" sz="1200" i="1" baseline="0" dirty="0" smtClean="0"/>
                        <a:t>Objectif du contrôle</a:t>
                      </a:r>
                      <a:endParaRPr lang="fr-FR" sz="1200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90167">
                <a:tc gridSpan="2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sz="1000" dirty="0" smtClean="0"/>
                        <a:t>Décrire le travail réalisé: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000" dirty="0" smtClean="0"/>
                        <a:t>Entretien avec </a:t>
                      </a:r>
                      <a:r>
                        <a:rPr lang="fr-FR" sz="1000" b="1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fr-FR" sz="1000" dirty="0" smtClean="0"/>
                        <a:t> et </a:t>
                      </a:r>
                      <a:r>
                        <a:rPr lang="fr-FR" sz="1000" b="1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fr-FR" sz="1000" dirty="0" smtClean="0"/>
                        <a:t> (préciser noms et fonctions)</a:t>
                      </a:r>
                      <a:r>
                        <a:rPr lang="fr-FR" sz="1000" baseline="0" dirty="0" smtClean="0"/>
                        <a:t> le </a:t>
                      </a:r>
                      <a:r>
                        <a:rPr lang="fr-FR" sz="1000" baseline="0" dirty="0" smtClean="0">
                          <a:solidFill>
                            <a:srgbClr val="0070C0"/>
                          </a:solidFill>
                        </a:rPr>
                        <a:t>&lt;date&gt; </a:t>
                      </a:r>
                      <a:r>
                        <a:rPr lang="fr-FR" sz="1000" baseline="0" dirty="0" smtClean="0"/>
                        <a:t>pour revoir le fonctionnement du contrôle </a:t>
                      </a:r>
                      <a:r>
                        <a:rPr lang="fr-FR" sz="1000" b="1" baseline="0" dirty="0" smtClean="0">
                          <a:solidFill>
                            <a:srgbClr val="0070C0"/>
                          </a:solidFill>
                        </a:rPr>
                        <a:t>Z</a:t>
                      </a: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</a:br>
                      <a:endParaRPr lang="fr-F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Présenter le contrôle (quelques phrases pour décrire son contexte et son objectif)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Mentionner les procédures et politiques de sécurité applicables.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Décrire le contrôle de manière explicite (QUI / QUOI / QUAND / COMMENT).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</a:rPr>
                        <a:t>Répondre aux 5 questions ci-dessous de manière synthétique.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Joindre des exemples de chaque contrôle observé pour référence (par ex. copies d’écran annotées) et de chaque exception relevée.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50738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a) est-ce le contrôle </a:t>
                      </a:r>
                      <a:r>
                        <a:rPr lang="fr-FR" sz="1000" b="1" dirty="0" smtClean="0"/>
                        <a:t>approprié</a:t>
                      </a:r>
                      <a:r>
                        <a:rPr lang="fr-FR" sz="1000" dirty="0" smtClean="0"/>
                        <a:t> pour réduire le risque en question?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OUI / NON -  Le contrôle Z permet de réduire / ne permet de pas de réduire suffisamment</a:t>
                      </a:r>
                      <a:r>
                        <a:rPr lang="fr-FR" sz="1000" baseline="0" dirty="0" smtClean="0"/>
                        <a:t> le risque R2.</a:t>
                      </a:r>
                    </a:p>
                    <a:p>
                      <a:r>
                        <a:rPr lang="fr-FR" sz="1000" i="1" u="sng" baseline="0" dirty="0" smtClean="0"/>
                        <a:t>Guide de l’auditeur</a:t>
                      </a:r>
                      <a:r>
                        <a:rPr lang="fr-FR" sz="1000" i="1" baseline="0" dirty="0" smtClean="0"/>
                        <a:t>: le contrôle, s’il appliqué correctement, réduirait-il le risque inhérent en question et est-il pertinent vis-à-vis de l’objectif de contrôle? Est-ce que les objectifs de ce contrôle sont alignés avec la tolérance d’erreur pour ce contrôle (s’il y en a une)?</a:t>
                      </a:r>
                      <a:br>
                        <a:rPr lang="fr-FR" sz="1000" i="1" baseline="0" dirty="0" smtClean="0"/>
                      </a:br>
                      <a:r>
                        <a:rPr lang="fr-FR" sz="1000" i="1" baseline="0" dirty="0" smtClean="0"/>
                        <a:t>Est-ce que certains contrôles manquent (par ex. est-il nécessaire d’avoir un contrôle préventif </a:t>
                      </a:r>
                      <a:r>
                        <a:rPr lang="fr-FR" sz="1000" b="1" i="1" baseline="0" dirty="0" smtClean="0"/>
                        <a:t>et</a:t>
                      </a:r>
                      <a:r>
                        <a:rPr lang="fr-FR" sz="1000" i="1" baseline="0" dirty="0" smtClean="0"/>
                        <a:t> un contrôle </a:t>
                      </a:r>
                      <a:r>
                        <a:rPr lang="fr-FR" sz="1000" i="1" baseline="0" dirty="0" err="1" smtClean="0"/>
                        <a:t>détectif</a:t>
                      </a:r>
                      <a:r>
                        <a:rPr lang="fr-FR" sz="1000" i="1" baseline="0" dirty="0" smtClean="0"/>
                        <a:t>?)</a:t>
                      </a:r>
                      <a:br>
                        <a:rPr lang="fr-FR" sz="1000" i="1" baseline="0" dirty="0" smtClean="0"/>
                      </a:br>
                      <a:endParaRPr lang="fr-FR" sz="1000" i="1" dirty="0"/>
                    </a:p>
                  </a:txBody>
                  <a:tcPr/>
                </a:tc>
              </a:tr>
              <a:tr h="640275"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b) est-ce que le contrôle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 conçu pour être 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réalisé à la bonne étape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 processus? Est-ce que sa fréquence est la bonne?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OUI / NON -  expliquer</a:t>
                      </a:r>
                      <a:br>
                        <a:rPr lang="fr-FR" sz="1000" dirty="0" smtClean="0"/>
                      </a:br>
                      <a:r>
                        <a:rPr lang="fr-FR" sz="1000" i="1" u="sng" baseline="0" dirty="0" smtClean="0"/>
                        <a:t>Guide de l’auditeur</a:t>
                      </a:r>
                      <a:r>
                        <a:rPr lang="fr-FR" sz="1000" i="1" baseline="0" dirty="0" smtClean="0"/>
                        <a:t>: Le contrôle devrait-il être préventif, </a:t>
                      </a:r>
                      <a:r>
                        <a:rPr lang="fr-FR" sz="1000" i="1" baseline="0" dirty="0" err="1" smtClean="0"/>
                        <a:t>détectif</a:t>
                      </a:r>
                      <a:r>
                        <a:rPr lang="fr-FR" sz="1000" i="1" baseline="0" dirty="0" smtClean="0"/>
                        <a:t>, ou une simple supervision?  Pour des processus à risque élevé, un contrôle </a:t>
                      </a:r>
                      <a:r>
                        <a:rPr lang="fr-FR" sz="1000" i="1" baseline="0" dirty="0" err="1" smtClean="0"/>
                        <a:t>détectif</a:t>
                      </a:r>
                      <a:r>
                        <a:rPr lang="fr-FR" sz="1000" i="1" baseline="0" dirty="0" smtClean="0"/>
                        <a:t> est-il suffisant? </a:t>
                      </a:r>
                      <a:br>
                        <a:rPr lang="fr-FR" sz="1000" i="1" baseline="0" dirty="0" smtClean="0"/>
                      </a:br>
                      <a:r>
                        <a:rPr lang="fr-FR" sz="1000" i="1" baseline="0" dirty="0" smtClean="0"/>
                        <a:t>La fréquence (ex. mensuelle, quotidienne) est-elle suffisante?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20453"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c) Le contrôle est-il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soutenable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dans le temps?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OUI / NON -  expliquer</a:t>
                      </a:r>
                      <a:br>
                        <a:rPr lang="fr-FR" sz="1000" dirty="0" smtClean="0"/>
                      </a:br>
                      <a:r>
                        <a:rPr lang="fr-FR" sz="1000" i="1" u="sng" baseline="0" dirty="0" smtClean="0"/>
                        <a:t>Guide de l’auditeur</a:t>
                      </a:r>
                      <a:r>
                        <a:rPr lang="fr-FR" sz="1000" i="1" baseline="0" dirty="0" smtClean="0"/>
                        <a:t>: 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fr-FR" sz="1000" i="1" baseline="0" dirty="0" smtClean="0"/>
                        <a:t>Si le contrôle est automatisé: OUI, car le contrôle n’est pas impacté par </a:t>
                      </a:r>
                      <a:r>
                        <a:rPr lang="fr-FR" sz="1000" i="1" baseline="0" dirty="0" err="1" smtClean="0"/>
                        <a:t>dex</a:t>
                      </a:r>
                      <a:r>
                        <a:rPr lang="fr-FR" sz="1000" i="1" baseline="0" dirty="0" smtClean="0"/>
                        <a:t> augmentations de volumes, ou par une dépendance envers des personnes clés. 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fr-FR" sz="1000" i="1" baseline="0" dirty="0" smtClean="0"/>
                        <a:t>Si le contrôle est manuel, fonctionnerait-il toujours correctement en cas d’augmentation des volumes? Y a-t-il des périodes de charge pouvant créer des exceptions? Y a-t-il des procédures, des remplaçants, des formations pour ne pas dépendre excessivement d’une personne clé?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4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256584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Exemple de critères pour évaluer et documenter la conception d’un contrôle:</a:t>
            </a: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002776"/>
                </a:solidFill>
              </a:rPr>
              <a:t>      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1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marL="180975" lvl="2" indent="0" eaLnBrk="1" hangingPunct="1">
              <a:buNone/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1" eaLnBrk="1" hangingPunct="1">
              <a:buNone/>
              <a:defRPr/>
            </a:pPr>
            <a:endParaRPr lang="fr-FR" sz="12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36015"/>
              </p:ext>
            </p:extLst>
          </p:nvPr>
        </p:nvGraphicFramePr>
        <p:xfrm>
          <a:off x="499100" y="1412776"/>
          <a:ext cx="8465388" cy="2316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17830"/>
                <a:gridCol w="5347558"/>
              </a:tblGrid>
              <a:tr h="1250738"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d) le contrôle</a:t>
                      </a: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 est-il réalisé par les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</a:rPr>
                        <a:t>bonnes personnes </a:t>
                      </a: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et par le bon niveau dans l’organisation?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OUI / NON -  expliquer</a:t>
                      </a:r>
                      <a:endParaRPr lang="fr-FR" sz="1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00" b="0" i="1" u="sng" baseline="0" dirty="0" smtClean="0">
                          <a:solidFill>
                            <a:schemeClr val="tx1"/>
                          </a:solidFill>
                        </a:rPr>
                        <a:t>Guide de l’auditeur</a:t>
                      </a: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Si le contrôle est automatisé: </a:t>
                      </a:r>
                      <a:r>
                        <a:rPr lang="fr-FR" sz="1000" b="1" i="1" baseline="0" dirty="0" smtClean="0">
                          <a:solidFill>
                            <a:schemeClr val="tx1"/>
                          </a:solidFill>
                        </a:rPr>
                        <a:t>Non-Applicable</a:t>
                      </a: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 car contrôle automatisé,. 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Si le contrôle est manuel, la personne réalisant le contrôle est-elle appropriée? Y a-t-il un conflit d’intérêt? Y a-t-il une nécessité de faire intervenir deux personnes différentes (ségrégation des tâches)? La seconde personne a-t-elle suffisamment d’expérience pour juger (si principe de « maker / </a:t>
                      </a:r>
                      <a:r>
                        <a:rPr lang="fr-FR" sz="1000" b="0" i="1" baseline="0" dirty="0" err="1" smtClean="0">
                          <a:solidFill>
                            <a:schemeClr val="tx1"/>
                          </a:solidFill>
                        </a:rPr>
                        <a:t>checker</a:t>
                      </a: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 »)?</a:t>
                      </a:r>
                      <a:b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</a:br>
                      <a:endParaRPr lang="fr-FR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0275"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e) Le contrôle est-il associé à des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preuves</a:t>
                      </a:r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est-il matérialisé?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fr-FR" sz="1000" dirty="0" smtClean="0"/>
                        <a:t>OUI / NON -  expliquer</a:t>
                      </a:r>
                      <a:br>
                        <a:rPr lang="fr-FR" sz="1000" dirty="0" smtClean="0"/>
                      </a:br>
                      <a:r>
                        <a:rPr lang="fr-FR" sz="1000" i="1" u="sng" baseline="0" dirty="0" smtClean="0"/>
                        <a:t>Guide de l’auditeur</a:t>
                      </a:r>
                      <a:r>
                        <a:rPr lang="fr-FR" sz="1000" i="1" baseline="0" dirty="0" smtClean="0"/>
                        <a:t>: Si le contrôle est automatisé: y a-t-il un journal d’événements (« audit </a:t>
                      </a:r>
                      <a:r>
                        <a:rPr lang="fr-FR" sz="1000" i="1" baseline="0" dirty="0" err="1" smtClean="0"/>
                        <a:t>trail</a:t>
                      </a:r>
                      <a:r>
                        <a:rPr lang="fr-FR" sz="1000" i="1" baseline="0" dirty="0" smtClean="0"/>
                        <a:t> ») dans l’application? </a:t>
                      </a:r>
                      <a:br>
                        <a:rPr lang="fr-FR" sz="1000" i="1" baseline="0" dirty="0" smtClean="0"/>
                      </a:br>
                      <a:r>
                        <a:rPr lang="fr-FR" sz="1000" i="1" baseline="0" dirty="0" smtClean="0"/>
                        <a:t>Si le contrôle répond à une exigence réglementaire, y a-t-il suffisamment  de documentation prouvant que le contrôle est réalisé (ex. e-mail, signature par la personne qui revoit). Si non, existe t-il d’autres informations permettant de prouver que le contrôle est bien réalisé?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1763688" y="3861044"/>
            <a:ext cx="7272808" cy="461664"/>
            <a:chOff x="971600" y="5686550"/>
            <a:chExt cx="4356594" cy="42697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971600" y="5691406"/>
              <a:ext cx="3744416" cy="410643"/>
            </a:xfrm>
            <a:prstGeom prst="wedgeRoundRectCallout">
              <a:avLst>
                <a:gd name="adj1" fmla="val -29652"/>
                <a:gd name="adj2" fmla="val -74186"/>
                <a:gd name="adj3" fmla="val 16667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71600" y="5686550"/>
              <a:ext cx="4356594" cy="42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Si une des réponses aux 5 questions est « NON », alors la conception du contrôle n’est </a:t>
              </a:r>
              <a:br>
                <a:rPr lang="fr-FR" sz="1200" dirty="0" smtClean="0"/>
              </a:br>
              <a:r>
                <a:rPr lang="fr-FR" sz="1200" dirty="0" smtClean="0"/>
                <a:t>pas considérée comme appropriée et une exception doit être remontée. </a:t>
              </a:r>
              <a:endParaRPr lang="fr-FR" sz="1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7544" y="4437112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buFont typeface="Arial" pitchFamily="34" charset="0"/>
              <a:buChar char="•"/>
              <a:defRPr/>
            </a:pPr>
            <a:r>
              <a:rPr lang="fr-FR" sz="1600" b="1" dirty="0">
                <a:solidFill>
                  <a:srgbClr val="002776"/>
                </a:solidFill>
              </a:rPr>
              <a:t>Exemple de </a:t>
            </a:r>
            <a:r>
              <a:rPr lang="fr-FR" sz="1600" b="1" dirty="0" smtClean="0">
                <a:solidFill>
                  <a:srgbClr val="002776"/>
                </a:solidFill>
              </a:rPr>
              <a:t>tests </a:t>
            </a:r>
            <a:r>
              <a:rPr lang="fr-CH" sz="1600" b="1" dirty="0" smtClean="0">
                <a:solidFill>
                  <a:srgbClr val="002776"/>
                </a:solidFill>
              </a:rPr>
              <a:t>réalisés </a:t>
            </a:r>
            <a:r>
              <a:rPr lang="fr-CH" sz="1600" b="1" dirty="0">
                <a:solidFill>
                  <a:srgbClr val="002776"/>
                </a:solidFill>
              </a:rPr>
              <a:t>pour vérifier que le contrôle est </a:t>
            </a:r>
            <a:r>
              <a:rPr lang="fr-CH" sz="1600" b="1" dirty="0" smtClean="0">
                <a:solidFill>
                  <a:srgbClr val="002776"/>
                </a:solidFill>
              </a:rPr>
              <a:t>appliqué:</a:t>
            </a:r>
            <a:endParaRPr lang="fr-CH" sz="1600" b="1" dirty="0">
              <a:solidFill>
                <a:srgbClr val="002776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0275"/>
              </p:ext>
            </p:extLst>
          </p:nvPr>
        </p:nvGraphicFramePr>
        <p:xfrm>
          <a:off x="467544" y="4869160"/>
          <a:ext cx="4968552" cy="1493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968552"/>
              </a:tblGrid>
              <a:tr h="1106722">
                <a:tc>
                  <a:txBody>
                    <a:bodyPr/>
                    <a:lstStyle/>
                    <a:p>
                      <a:r>
                        <a:rPr lang="fr-CH" sz="1100" dirty="0" smtClean="0">
                          <a:solidFill>
                            <a:srgbClr val="0070C0"/>
                          </a:solidFill>
                        </a:rPr>
                        <a:t>Contrôle manuel: évaluation par d’échantillonnage</a:t>
                      </a:r>
                      <a:br>
                        <a:rPr lang="fr-CH" sz="110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fr-CH" sz="1000" dirty="0" smtClean="0">
                          <a:solidFill>
                            <a:srgbClr val="0070C0"/>
                          </a:solidFill>
                        </a:rPr>
                        <a:t>(exemple: contrôle </a:t>
                      </a:r>
                      <a:r>
                        <a:rPr lang="fr-CH" sz="1000" dirty="0" smtClean="0">
                          <a:solidFill>
                            <a:srgbClr val="00B050"/>
                          </a:solidFill>
                        </a:rPr>
                        <a:t>hebdomadaire</a:t>
                      </a:r>
                      <a:r>
                        <a:rPr lang="fr-CH" sz="1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-&gt; revue de </a:t>
                      </a:r>
                      <a:r>
                        <a:rPr lang="fr-CH" sz="1000" baseline="0" dirty="0" smtClean="0">
                          <a:solidFill>
                            <a:srgbClr val="00B050"/>
                          </a:solidFill>
                        </a:rPr>
                        <a:t>12 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occurrences du contrôle</a:t>
                      </a:r>
                    </a:p>
                    <a:p>
                      <a:endParaRPr lang="fr-CH" sz="10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CH" sz="11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Contrôle automatique:</a:t>
                      </a:r>
                      <a:endParaRPr lang="fr-CH" sz="100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CH" sz="10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Option 1: </a:t>
                      </a:r>
                      <a:r>
                        <a:rPr lang="fr-CH" sz="10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r>
                        <a:rPr lang="fr-CH" sz="1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CH" sz="10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fr-CH" sz="1000" b="1" baseline="0" dirty="0" smtClean="0">
                          <a:solidFill>
                            <a:srgbClr val="0070C0"/>
                          </a:solidFill>
                        </a:rPr>
                        <a:t> occurrence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fr-CH" sz="1000" b="0" baseline="0" dirty="0" smtClean="0">
                          <a:solidFill>
                            <a:srgbClr val="0070C0"/>
                          </a:solidFill>
                        </a:rPr>
                        <a:t>par ex. vérification qu’une personne ne peut pas autoriser ses propres saisies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CH" sz="1000" baseline="0" dirty="0" smtClean="0">
                          <a:solidFill>
                            <a:srgbClr val="00B050"/>
                          </a:solidFill>
                        </a:rPr>
                        <a:t>Option 2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: revue de paramétrage </a:t>
                      </a:r>
                      <a:r>
                        <a:rPr lang="fr-CH" sz="1000" b="0" baseline="0" dirty="0" smtClean="0">
                          <a:solidFill>
                            <a:srgbClr val="0070C0"/>
                          </a:solidFill>
                        </a:rPr>
                        <a:t>(droits d’accès, niveaux d’autorisations, etc.)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CH" sz="1000" baseline="0" dirty="0" smtClean="0">
                          <a:solidFill>
                            <a:srgbClr val="00B050"/>
                          </a:solidFill>
                        </a:rPr>
                        <a:t>Option 3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fr-CH" sz="1000" baseline="0" dirty="0" err="1" smtClean="0">
                          <a:solidFill>
                            <a:srgbClr val="0070C0"/>
                          </a:solidFill>
                        </a:rPr>
                        <a:t>recalcul</a:t>
                      </a:r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 / analyse de données / revue des journaux d’évènements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fr-CH" sz="1000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220072" y="4974269"/>
            <a:ext cx="3816424" cy="830997"/>
            <a:chOff x="1018792" y="5841100"/>
            <a:chExt cx="3744416" cy="659544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1018792" y="5852570"/>
              <a:ext cx="3744416" cy="648072"/>
            </a:xfrm>
            <a:prstGeom prst="wedgeRoundRectCallout">
              <a:avLst>
                <a:gd name="adj1" fmla="val -54658"/>
                <a:gd name="adj2" fmla="val -40357"/>
                <a:gd name="adj3" fmla="val 16667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15669" y="5841100"/>
              <a:ext cx="3647539" cy="659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Conclusion finale:</a:t>
              </a:r>
              <a:br>
                <a:rPr lang="fr-FR" sz="1200" b="1" dirty="0" smtClean="0"/>
              </a:br>
              <a:r>
                <a:rPr lang="fr-FR" sz="1200" dirty="0" smtClean="0"/>
                <a:t>En pratique, le contrôle est-il effectivement réalisé comme il se doit, par les bonnes personnes, systématiquement et sans anomalies ?</a:t>
              </a:r>
              <a:endParaRPr lang="fr-FR" sz="1200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371282" y="5877272"/>
            <a:ext cx="3772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fr-FR" sz="1000" b="1" dirty="0" smtClean="0"/>
              <a:t>OUI</a:t>
            </a:r>
            <a:r>
              <a:rPr lang="fr-FR" sz="1000" dirty="0" smtClean="0"/>
              <a:t>: le contrôle est considéré effectif (pas d’exceptions).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sz="1000" b="1" dirty="0" smtClean="0"/>
              <a:t>NON / Partiellement: </a:t>
            </a:r>
            <a:r>
              <a:rPr lang="fr-FR" sz="1000" dirty="0" smtClean="0"/>
              <a:t>quantifier les déviations, analyser les causes, rapporter les anomalies, traiter les risques et les causes.</a:t>
            </a:r>
            <a:endParaRPr lang="fr-FR" sz="1000" dirty="0"/>
          </a:p>
        </p:txBody>
      </p:sp>
      <p:sp>
        <p:nvSpPr>
          <p:cNvPr id="16" name="Rectangle 15"/>
          <p:cNvSpPr/>
          <p:nvPr/>
        </p:nvSpPr>
        <p:spPr>
          <a:xfrm>
            <a:off x="2339752" y="5229200"/>
            <a:ext cx="30759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i="1" dirty="0" smtClean="0">
                <a:solidFill>
                  <a:srgbClr val="00B050"/>
                </a:solidFill>
              </a:rPr>
              <a:t>(*Taille à définir selon la fréquence du contrôle)</a:t>
            </a:r>
            <a:endParaRPr lang="fr-FR" sz="900" b="1" i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7664" y="6150496"/>
            <a:ext cx="40783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i="1" dirty="0" smtClean="0">
                <a:solidFill>
                  <a:srgbClr val="00B050"/>
                </a:solidFill>
              </a:rPr>
              <a:t>(*Option à définir au cas par cas selon le niveau d’assurance requis)</a:t>
            </a:r>
            <a:endParaRPr lang="fr-FR" sz="9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Introduction à la Sécurité des Systèmes d’Information</a:t>
            </a: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62210" y="2348880"/>
            <a:ext cx="78806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Le cycle de vie </a:t>
            </a:r>
            <a:b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</a:br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de l’information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cycle de vie de l’information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184576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>
                <a:solidFill>
                  <a:srgbClr val="002776"/>
                </a:solidFill>
              </a:rPr>
              <a:t>Objectif: </a:t>
            </a:r>
          </a:p>
          <a:p>
            <a:pPr lvl="2" eaLnBrk="1" hangingPunct="1">
              <a:defRPr/>
            </a:pPr>
            <a:r>
              <a:rPr lang="fr-CH" sz="1400" dirty="0" smtClean="0"/>
              <a:t>Gestion </a:t>
            </a:r>
            <a:r>
              <a:rPr lang="fr-CH" sz="1400" dirty="0"/>
              <a:t>rationnelle du patrimoine d'information de l'entreprise </a:t>
            </a:r>
            <a:r>
              <a:rPr lang="fr-CH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en fonction de la valeur de l'information </a:t>
            </a:r>
            <a:r>
              <a:rPr lang="fr-CH" sz="1400" dirty="0"/>
              <a:t>et du </a:t>
            </a:r>
            <a:r>
              <a:rPr lang="fr-CH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coût de son stockage</a:t>
            </a:r>
            <a:r>
              <a:rPr lang="fr-CH" sz="1400" dirty="0"/>
              <a:t>:</a:t>
            </a:r>
          </a:p>
          <a:p>
            <a:pPr lvl="3" eaLnBrk="1" hangingPunct="1">
              <a:defRPr/>
            </a:pPr>
            <a:r>
              <a:rPr lang="fr-CH" sz="1200" dirty="0"/>
              <a:t>Rationnaliser les moyens de stockage de l'information suivant les exigences techniques, réglementaires et juridiques les plus adaptées pour stocker et rendre disponible l'information</a:t>
            </a:r>
          </a:p>
          <a:p>
            <a:pPr lvl="3" eaLnBrk="1" hangingPunct="1">
              <a:defRPr/>
            </a:pPr>
            <a:r>
              <a:rPr lang="fr-CH" sz="1200" dirty="0"/>
              <a:t>Assurer un suivi du cycle de vie des documents </a:t>
            </a:r>
            <a:endParaRPr lang="fr-CH" sz="1200" dirty="0" smtClean="0"/>
          </a:p>
          <a:p>
            <a:pPr lvl="1" eaLnBrk="1" hangingPunct="1">
              <a:buNone/>
              <a:defRPr/>
            </a:pPr>
            <a:endParaRPr lang="fr-CH" sz="1600" b="1" dirty="0"/>
          </a:p>
          <a:p>
            <a:pPr lvl="2" eaLnBrk="1" hangingPunct="1">
              <a:defRPr/>
            </a:pPr>
            <a:r>
              <a:rPr lang="fr-CH" sz="1400" b="1" dirty="0" smtClean="0"/>
              <a:t>Etapes du cycle </a:t>
            </a:r>
            <a:r>
              <a:rPr lang="fr-CH" sz="1400" b="1" dirty="0"/>
              <a:t>de vie des documents: </a:t>
            </a:r>
          </a:p>
          <a:p>
            <a:pPr lvl="3" eaLnBrk="1" hangingPunct="1">
              <a:defRPr/>
            </a:pPr>
            <a:r>
              <a:rPr lang="fr-CH" sz="1200" dirty="0"/>
              <a:t>Création du document</a:t>
            </a:r>
          </a:p>
          <a:p>
            <a:pPr lvl="3" eaLnBrk="1" hangingPunct="1">
              <a:defRPr/>
            </a:pPr>
            <a:r>
              <a:rPr lang="fr-CH" sz="1200" dirty="0"/>
              <a:t>Modification du document</a:t>
            </a:r>
          </a:p>
          <a:p>
            <a:pPr lvl="3" eaLnBrk="1" hangingPunct="1">
              <a:defRPr/>
            </a:pPr>
            <a:r>
              <a:rPr lang="fr-CH" sz="1200" dirty="0"/>
              <a:t>Transfert de l’information (copie)</a:t>
            </a:r>
          </a:p>
          <a:p>
            <a:pPr lvl="3" eaLnBrk="1" hangingPunct="1">
              <a:defRPr/>
            </a:pPr>
            <a:r>
              <a:rPr lang="fr-CH" sz="1200" dirty="0"/>
              <a:t>Conservation</a:t>
            </a:r>
          </a:p>
          <a:p>
            <a:pPr lvl="3" eaLnBrk="1" hangingPunct="1">
              <a:defRPr/>
            </a:pPr>
            <a:r>
              <a:rPr lang="fr-CH" sz="1200" dirty="0" smtClean="0"/>
              <a:t>Consultation</a:t>
            </a:r>
          </a:p>
          <a:p>
            <a:pPr lvl="3" eaLnBrk="1" hangingPunct="1">
              <a:defRPr/>
            </a:pPr>
            <a:r>
              <a:rPr lang="fr-CH" sz="1200" dirty="0" smtClean="0"/>
              <a:t>Accès </a:t>
            </a:r>
            <a:r>
              <a:rPr lang="fr-CH" sz="1200" dirty="0"/>
              <a:t>distant</a:t>
            </a:r>
          </a:p>
          <a:p>
            <a:pPr lvl="3" eaLnBrk="1" hangingPunct="1">
              <a:defRPr/>
            </a:pPr>
            <a:r>
              <a:rPr lang="fr-CH" sz="1200" dirty="0" smtClean="0"/>
              <a:t>Archivage</a:t>
            </a:r>
            <a:endParaRPr lang="fr-CH" sz="1200" dirty="0"/>
          </a:p>
          <a:p>
            <a:pPr lvl="3" eaLnBrk="1" hangingPunct="1">
              <a:defRPr/>
            </a:pPr>
            <a:r>
              <a:rPr lang="fr-CH" sz="1200" dirty="0" smtClean="0"/>
              <a:t>Destruction </a:t>
            </a:r>
            <a:r>
              <a:rPr lang="fr-CH" sz="1200" dirty="0"/>
              <a:t>(End of Life)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35696" y="5373216"/>
            <a:ext cx="676875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chemeClr val="tx2"/>
                </a:solidFill>
              </a:rPr>
              <a:t>Trouver le meilleur compromis entre disponibilité et valeur de l’information</a:t>
            </a:r>
            <a:endParaRPr lang="fr-CH" sz="14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445224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b="1" dirty="0" smtClean="0">
                <a:solidFill>
                  <a:srgbClr val="002776"/>
                </a:solidFill>
              </a:rPr>
              <a:t>Challenge: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cycle de vie de l’information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67544" y="1124744"/>
            <a:ext cx="8415659" cy="5184576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 smtClean="0">
                <a:solidFill>
                  <a:srgbClr val="002776"/>
                </a:solidFill>
              </a:rPr>
              <a:t>Le cycle </a:t>
            </a:r>
            <a:r>
              <a:rPr lang="fr-CH" sz="1600" b="1" dirty="0">
                <a:solidFill>
                  <a:srgbClr val="002776"/>
                </a:solidFill>
              </a:rPr>
              <a:t>de vie des documents</a:t>
            </a:r>
            <a:r>
              <a:rPr lang="fr-CH" sz="1600" b="1" dirty="0" smtClean="0">
                <a:solidFill>
                  <a:srgbClr val="002776"/>
                </a:solidFill>
              </a:rPr>
              <a:t>:</a:t>
            </a: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2" eaLnBrk="1" hangingPunct="1">
              <a:buNone/>
              <a:tabLst>
                <a:tab pos="8123238" algn="l"/>
                <a:tab pos="8229600" algn="r"/>
              </a:tabLst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Challenges: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3568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Création</a:t>
            </a:r>
            <a:endParaRPr lang="fr-CH" sz="1600" b="1" dirty="0" smtClean="0">
              <a:solidFill>
                <a:srgbClr val="00277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700" y="2885603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00" dirty="0" err="1" smtClean="0">
                <a:solidFill>
                  <a:srgbClr val="002776"/>
                </a:solidFill>
              </a:rPr>
              <a:t>Draft</a:t>
            </a:r>
            <a:r>
              <a:rPr lang="fr-CH" sz="1000" dirty="0" smtClean="0">
                <a:solidFill>
                  <a:srgbClr val="002776"/>
                </a:solidFill>
              </a:rPr>
              <a:t> -&gt; Validation</a:t>
            </a:r>
            <a:endParaRPr lang="fr-CH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2627784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Consultation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5896" y="1412776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Modification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44008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Diffusion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60232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Archivage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68344" y="3140968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Destruction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3568" y="3573016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Réception</a:t>
            </a:r>
          </a:p>
        </p:txBody>
      </p:sp>
      <p:cxnSp>
        <p:nvCxnSpPr>
          <p:cNvPr id="18" name="Shape 17"/>
          <p:cNvCxnSpPr>
            <a:endCxn id="10" idx="1"/>
          </p:cNvCxnSpPr>
          <p:nvPr/>
        </p:nvCxnSpPr>
        <p:spPr>
          <a:xfrm rot="5400000" flipH="1" flipV="1">
            <a:off x="3113838" y="1754814"/>
            <a:ext cx="540060" cy="5040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/>
          <p:nvPr/>
        </p:nvCxnSpPr>
        <p:spPr>
          <a:xfrm rot="5400000">
            <a:off x="4049942" y="2006842"/>
            <a:ext cx="360040" cy="4680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95936" y="27089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03648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endCxn id="12" idx="2"/>
          </p:cNvCxnSpPr>
          <p:nvPr/>
        </p:nvCxnSpPr>
        <p:spPr>
          <a:xfrm>
            <a:off x="3707904" y="2924944"/>
            <a:ext cx="3636404" cy="12700"/>
          </a:xfrm>
          <a:prstGeom prst="bentConnector4">
            <a:avLst>
              <a:gd name="adj1" fmla="val -460"/>
              <a:gd name="adj2" fmla="val 26346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2" idx="3"/>
            <a:endCxn id="13" idx="0"/>
          </p:cNvCxnSpPr>
          <p:nvPr/>
        </p:nvCxnSpPr>
        <p:spPr>
          <a:xfrm>
            <a:off x="8028384" y="2600908"/>
            <a:ext cx="324036" cy="5400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11" idx="2"/>
          </p:cNvCxnSpPr>
          <p:nvPr/>
        </p:nvCxnSpPr>
        <p:spPr>
          <a:xfrm rot="5400000">
            <a:off x="3113838" y="1862826"/>
            <a:ext cx="1152128" cy="3276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956376" y="2036748"/>
            <a:ext cx="11876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100" dirty="0" smtClean="0">
                <a:solidFill>
                  <a:srgbClr val="002776"/>
                </a:solidFill>
              </a:rPr>
              <a:t>Lorsque le délai d’archivage est dépassé</a:t>
            </a:r>
            <a:endParaRPr lang="fr-CH" dirty="0"/>
          </a:p>
        </p:txBody>
      </p:sp>
      <p:cxnSp>
        <p:nvCxnSpPr>
          <p:cNvPr id="62" name="Straight Arrow Connector 61"/>
          <p:cNvCxnSpPr>
            <a:stCxn id="7" idx="3"/>
            <a:endCxn id="9" idx="1"/>
          </p:cNvCxnSpPr>
          <p:nvPr/>
        </p:nvCxnSpPr>
        <p:spPr>
          <a:xfrm>
            <a:off x="2051720" y="26009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6216" y="548680"/>
            <a:ext cx="1728192" cy="10079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Gartner: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</a:t>
            </a:r>
            <a:r>
              <a:rPr lang="fr-FR" sz="1200" i="1" dirty="0" err="1" smtClean="0">
                <a:solidFill>
                  <a:srgbClr val="002776"/>
                </a:solidFill>
              </a:rPr>
              <a:t>at</a:t>
            </a:r>
            <a:r>
              <a:rPr lang="fr-FR" sz="1200" i="1" dirty="0" smtClean="0">
                <a:solidFill>
                  <a:srgbClr val="002776"/>
                </a:solidFill>
              </a:rPr>
              <a:t> </a:t>
            </a:r>
            <a:r>
              <a:rPr lang="fr-FR" sz="1200" i="1" dirty="0" err="1" smtClean="0">
                <a:solidFill>
                  <a:srgbClr val="002776"/>
                </a:solidFill>
              </a:rPr>
              <a:t>Rest</a:t>
            </a:r>
            <a:r>
              <a:rPr lang="fr-FR" sz="1200" i="1" dirty="0" smtClean="0">
                <a:solidFill>
                  <a:srgbClr val="002776"/>
                </a:solidFill>
              </a:rPr>
              <a:t> »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in Use »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in Motion »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1560" y="5373216"/>
            <a:ext cx="174599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Aspects légaux</a:t>
            </a:r>
            <a:endParaRPr lang="fr-CH" sz="1600" b="1" dirty="0">
              <a:solidFill>
                <a:srgbClr val="002776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1560" y="4869160"/>
            <a:ext cx="182614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Aspects sécurité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11560" y="5877272"/>
            <a:ext cx="319831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Compromis coût / disponibilité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11760" y="4869160"/>
            <a:ext cx="4032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Niveau de classification qui évolue au cours du cycle de vie d’un document (-&gt; évolution des besoins sécurité).</a:t>
            </a:r>
            <a:endParaRPr lang="fr-CH" dirty="0"/>
          </a:p>
        </p:txBody>
      </p:sp>
      <p:sp>
        <p:nvSpPr>
          <p:cNvPr id="68" name="Rectangle 67"/>
          <p:cNvSpPr/>
          <p:nvPr/>
        </p:nvSpPr>
        <p:spPr>
          <a:xfrm>
            <a:off x="2915816" y="3861048"/>
            <a:ext cx="24482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Ex: Impression, copie, e-mail, etc.</a:t>
            </a:r>
            <a:endParaRPr lang="fr-CH" sz="1400" dirty="0"/>
          </a:p>
        </p:txBody>
      </p:sp>
      <p:sp>
        <p:nvSpPr>
          <p:cNvPr id="69" name="Rectangle 68"/>
          <p:cNvSpPr/>
          <p:nvPr/>
        </p:nvSpPr>
        <p:spPr>
          <a:xfrm>
            <a:off x="2411760" y="5337801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u="sng" dirty="0" smtClean="0">
                <a:solidFill>
                  <a:srgbClr val="002776"/>
                </a:solidFill>
              </a:rPr>
              <a:t>Protection</a:t>
            </a:r>
            <a:r>
              <a:rPr lang="fr-CH" sz="1100" dirty="0" smtClean="0">
                <a:solidFill>
                  <a:srgbClr val="002776"/>
                </a:solidFill>
              </a:rPr>
              <a:t>: données personnelles, données de cartes de crédit, etc.</a:t>
            </a:r>
          </a:p>
          <a:p>
            <a:r>
              <a:rPr lang="fr-CH" sz="1100" u="sng" dirty="0" smtClean="0">
                <a:solidFill>
                  <a:srgbClr val="002776"/>
                </a:solidFill>
              </a:rPr>
              <a:t>Rétention</a:t>
            </a:r>
            <a:r>
              <a:rPr lang="fr-CH" sz="1100" dirty="0" smtClean="0">
                <a:solidFill>
                  <a:srgbClr val="002776"/>
                </a:solidFill>
              </a:rPr>
              <a:t>: transactions, documents comptables, etc.</a:t>
            </a:r>
            <a:endParaRPr lang="fr-CH" dirty="0"/>
          </a:p>
        </p:txBody>
      </p:sp>
      <p:sp>
        <p:nvSpPr>
          <p:cNvPr id="70" name="Rectangle 69"/>
          <p:cNvSpPr/>
          <p:nvPr/>
        </p:nvSpPr>
        <p:spPr>
          <a:xfrm>
            <a:off x="3824488" y="5840696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(Ex: archivage des transactions pendant 2 ans sur support haute-disponibilité, puis 5 ans sur support « </a:t>
            </a:r>
            <a:r>
              <a:rPr lang="fr-CH" sz="1100" dirty="0" err="1" smtClean="0">
                <a:solidFill>
                  <a:srgbClr val="002776"/>
                </a:solidFill>
              </a:rPr>
              <a:t>low</a:t>
            </a:r>
            <a:r>
              <a:rPr lang="fr-CH" sz="1100" dirty="0" smtClean="0">
                <a:solidFill>
                  <a:srgbClr val="002776"/>
                </a:solidFill>
              </a:rPr>
              <a:t> </a:t>
            </a:r>
            <a:r>
              <a:rPr lang="fr-CH" sz="1100" dirty="0" err="1" smtClean="0">
                <a:solidFill>
                  <a:srgbClr val="002776"/>
                </a:solidFill>
              </a:rPr>
              <a:t>cost</a:t>
            </a:r>
            <a:r>
              <a:rPr lang="fr-CH" sz="1100" dirty="0" smtClean="0">
                <a:solidFill>
                  <a:srgbClr val="002776"/>
                </a:solidFill>
              </a:rPr>
              <a:t> » avant destruction.</a:t>
            </a:r>
            <a:endParaRPr lang="fr-CH" dirty="0"/>
          </a:p>
        </p:txBody>
      </p:sp>
      <p:sp>
        <p:nvSpPr>
          <p:cNvPr id="72" name="Rectangle 71"/>
          <p:cNvSpPr/>
          <p:nvPr/>
        </p:nvSpPr>
        <p:spPr>
          <a:xfrm>
            <a:off x="7155775" y="5157192"/>
            <a:ext cx="1016625" cy="60016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Lois?</a:t>
            </a:r>
            <a:br>
              <a:rPr lang="fr-CH" sz="1100" dirty="0" smtClean="0">
                <a:solidFill>
                  <a:srgbClr val="002776"/>
                </a:solidFill>
              </a:rPr>
            </a:br>
            <a:r>
              <a:rPr lang="fr-CH" sz="1100" dirty="0" smtClean="0">
                <a:solidFill>
                  <a:srgbClr val="002776"/>
                </a:solidFill>
              </a:rPr>
              <a:t>Règlements?</a:t>
            </a:r>
          </a:p>
          <a:p>
            <a:r>
              <a:rPr lang="fr-CH" sz="1100" dirty="0" smtClean="0">
                <a:solidFill>
                  <a:srgbClr val="002776"/>
                </a:solidFill>
              </a:rPr>
              <a:t>Contrats?</a:t>
            </a:r>
            <a:endParaRPr lang="fr-CH" sz="1100" dirty="0"/>
          </a:p>
        </p:txBody>
      </p:sp>
      <p:sp>
        <p:nvSpPr>
          <p:cNvPr id="73" name="Right Arrow 72"/>
          <p:cNvSpPr/>
          <p:nvPr/>
        </p:nvSpPr>
        <p:spPr>
          <a:xfrm>
            <a:off x="6795735" y="5301208"/>
            <a:ext cx="360040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4" name="Rectangle 73"/>
          <p:cNvSpPr/>
          <p:nvPr/>
        </p:nvSpPr>
        <p:spPr>
          <a:xfrm>
            <a:off x="3707904" y="1844824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C00000"/>
                </a:solidFill>
              </a:rPr>
              <a:t>Traçabilité?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92080" y="342900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 smtClean="0">
                <a:solidFill>
                  <a:srgbClr val="C00000"/>
                </a:solidFill>
              </a:rPr>
              <a:t>Sécurité des transferts?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708176" y="2708920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C00000"/>
                </a:solidFill>
              </a:rPr>
              <a:t>Contrôles d’accès?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732240" y="2708920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Disponibilité?</a:t>
            </a:r>
            <a:endParaRPr lang="fr-CH" sz="1400" dirty="0"/>
          </a:p>
        </p:txBody>
      </p:sp>
      <p:sp>
        <p:nvSpPr>
          <p:cNvPr id="78" name="Rectangle 77"/>
          <p:cNvSpPr/>
          <p:nvPr/>
        </p:nvSpPr>
        <p:spPr>
          <a:xfrm>
            <a:off x="746432" y="2664344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70C0"/>
                </a:solidFill>
              </a:rPr>
              <a:t>Propriétaire</a:t>
            </a:r>
            <a:endParaRPr lang="fr-CH" sz="1400" dirty="0">
              <a:solidFill>
                <a:srgbClr val="0070C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03623" y="2259164"/>
            <a:ext cx="11304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800" dirty="0" smtClean="0">
                <a:solidFill>
                  <a:srgbClr val="002776"/>
                </a:solidFill>
              </a:rPr>
              <a:t>Supports de lecture</a:t>
            </a:r>
            <a:r>
              <a:rPr lang="fr-CH" sz="700" dirty="0" smtClean="0">
                <a:solidFill>
                  <a:srgbClr val="002776"/>
                </a:solidFill>
              </a:rPr>
              <a:t>?</a:t>
            </a:r>
            <a:endParaRPr lang="fr-C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/>
          </p:cNvSpPr>
          <p:nvPr/>
        </p:nvSpPr>
        <p:spPr bwMode="auto">
          <a:xfrm>
            <a:off x="2627784" y="2780928"/>
            <a:ext cx="352839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4800" b="1" dirty="0" smtClean="0">
                <a:solidFill>
                  <a:srgbClr val="002776"/>
                </a:solidFill>
                <a:cs typeface="Arial" charset="0"/>
              </a:rPr>
              <a:t>Questions?</a:t>
            </a:r>
            <a:endParaRPr lang="en-US" sz="4800" b="1" dirty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2056" name="Picture 8" descr="c:\Documents and Settings\herijea\Local Settings\Temporary Internet Files\Content.IE5\UGJVSIXG\MC9004419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1978025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21602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dirty="0"/>
              <a:t>L’information est le « nerf de la guerre » pour toutes les entreprises, administrations, organisations, etc</a:t>
            </a:r>
            <a:r>
              <a:rPr lang="fr-FR" sz="1600" dirty="0" smtClean="0"/>
              <a:t>.</a:t>
            </a:r>
          </a:p>
          <a:p>
            <a:pPr lvl="1" eaLnBrk="1" hangingPunct="1">
              <a:defRPr/>
            </a:pPr>
            <a:r>
              <a:rPr lang="fr-FR" sz="1600" dirty="0" smtClean="0"/>
              <a:t>Sous forme électronique, l’information est traitée par le </a:t>
            </a:r>
            <a:r>
              <a:rPr lang="fr-CH" sz="1600" b="1" dirty="0" smtClean="0"/>
              <a:t>système </a:t>
            </a:r>
            <a:r>
              <a:rPr lang="fr-CH" sz="1600" b="1" dirty="0"/>
              <a:t>d'information (S.I</a:t>
            </a:r>
            <a:r>
              <a:rPr lang="fr-CH" sz="1600" b="1" dirty="0" smtClean="0"/>
              <a:t>.) </a:t>
            </a:r>
            <a:r>
              <a:rPr lang="fr-CH" sz="1600" dirty="0" smtClean="0"/>
              <a:t>de l’organisation.</a:t>
            </a:r>
            <a:br>
              <a:rPr lang="fr-CH" sz="1600" dirty="0" smtClean="0"/>
            </a:br>
            <a:endParaRPr lang="fr-FR" sz="1600" dirty="0" smtClean="0"/>
          </a:p>
          <a:p>
            <a:pPr marL="266700" lvl="1" indent="-180975" eaLnBrk="1" hangingPunct="1">
              <a:buFont typeface="Wingdings" panose="05000000000000000000" pitchFamily="2" charset="2"/>
              <a:buChar char="Ø"/>
              <a:defRPr/>
            </a:pPr>
            <a:r>
              <a:rPr lang="fr-CH" sz="1800" b="1" dirty="0" smtClean="0"/>
              <a:t> </a:t>
            </a:r>
            <a:r>
              <a:rPr lang="fr-CH" sz="1400" b="1" dirty="0" smtClean="0"/>
              <a:t>Système d'information (S.I.): </a:t>
            </a:r>
            <a:r>
              <a:rPr lang="fr-CH" sz="1800" b="1" dirty="0" smtClean="0"/>
              <a:t/>
            </a:r>
            <a:br>
              <a:rPr lang="fr-CH" sz="1800" b="1" dirty="0" smtClean="0"/>
            </a:br>
            <a:r>
              <a:rPr lang="fr-CH" sz="1800" b="1" dirty="0" smtClean="0"/>
              <a:t> </a:t>
            </a:r>
            <a:r>
              <a:rPr lang="fr-FR" sz="1200" dirty="0" smtClean="0"/>
              <a:t>Ensemble </a:t>
            </a:r>
            <a:r>
              <a:rPr lang="fr-FR" sz="1200" dirty="0"/>
              <a:t>des ressources destinées </a:t>
            </a:r>
            <a:r>
              <a:rPr lang="fr-FR" sz="1200" b="1" dirty="0">
                <a:solidFill>
                  <a:srgbClr val="00B050"/>
                </a:solidFill>
              </a:rPr>
              <a:t>à collecter, classifier, stocker, gérer, diffuser </a:t>
            </a:r>
            <a:r>
              <a:rPr lang="fr-FR" sz="1200" dirty="0"/>
              <a:t>les informations au sein d’une organisation</a:t>
            </a:r>
            <a:r>
              <a:rPr lang="fr-FR" sz="1200" dirty="0" smtClean="0"/>
              <a:t>.</a:t>
            </a:r>
          </a:p>
          <a:p>
            <a:pPr lvl="1" eaLnBrk="1" hangingPunct="1">
              <a:defRPr/>
            </a:pPr>
            <a:endParaRPr lang="fr-FR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1187624" y="3645024"/>
            <a:ext cx="6696744" cy="600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fr-FR" sz="1100" b="1" dirty="0" smtClean="0">
                <a:solidFill>
                  <a:schemeClr val="tx2"/>
                </a:solidFill>
              </a:rPr>
              <a:t>Le </a:t>
            </a:r>
            <a:r>
              <a:rPr lang="fr-FR" sz="1100" b="1" dirty="0">
                <a:solidFill>
                  <a:schemeClr val="tx2"/>
                </a:solidFill>
              </a:rPr>
              <a:t>S.I. doit permettre et faciliter la mission de </a:t>
            </a:r>
            <a:r>
              <a:rPr lang="fr-FR" sz="1100" b="1" dirty="0" smtClean="0">
                <a:solidFill>
                  <a:schemeClr val="tx2"/>
                </a:solidFill>
              </a:rPr>
              <a:t>l’organisation. </a:t>
            </a:r>
            <a:br>
              <a:rPr lang="fr-FR" sz="1100" b="1" dirty="0" smtClean="0">
                <a:solidFill>
                  <a:schemeClr val="tx2"/>
                </a:solidFill>
              </a:rPr>
            </a:br>
            <a:endParaRPr lang="fr-FR" sz="1100" b="1" dirty="0" smtClean="0">
              <a:solidFill>
                <a:schemeClr val="tx2"/>
              </a:solidFill>
            </a:endParaRPr>
          </a:p>
          <a:p>
            <a:pPr marL="0" lvl="1" algn="ctr">
              <a:defRPr/>
            </a:pPr>
            <a:r>
              <a:rPr lang="fr-CH" sz="1100" b="1" dirty="0" smtClean="0">
                <a:solidFill>
                  <a:schemeClr val="tx2"/>
                </a:solidFill>
              </a:rPr>
              <a:t>Le fonctionnement du S.I. doit être fiable et homogène dans le temps,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01267" y="4633704"/>
            <a:ext cx="8470589" cy="1027544"/>
            <a:chOff x="899592" y="5229200"/>
            <a:chExt cx="8470589" cy="1027544"/>
          </a:xfrm>
        </p:grpSpPr>
        <p:sp>
          <p:nvSpPr>
            <p:cNvPr id="67" name="Rectangle 66"/>
            <p:cNvSpPr/>
            <p:nvPr/>
          </p:nvSpPr>
          <p:spPr>
            <a:xfrm>
              <a:off x="899592" y="5229200"/>
              <a:ext cx="84705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fr-CH" sz="1100" b="1" dirty="0" smtClean="0">
                  <a:solidFill>
                    <a:schemeClr val="tx2"/>
                  </a:solidFill>
                </a:rPr>
                <a:t>La fiabilité, un objectif difficile à atteindre. « Les systèmes informatiques ne sont pas naturellement sûrs » </a:t>
              </a:r>
              <a:r>
                <a:rPr lang="fr-CH" sz="1100" dirty="0" smtClean="0">
                  <a:solidFill>
                    <a:schemeClr val="tx2"/>
                  </a:solidFill>
                </a:rPr>
                <a:t>(</a:t>
              </a:r>
              <a:r>
                <a:rPr lang="fr-CH" sz="1100" dirty="0" smtClean="0">
                  <a:solidFill>
                    <a:schemeClr val="tx2"/>
                  </a:solidFill>
                  <a:hlinkClick r:id="rId3"/>
                </a:rPr>
                <a:t>Bruce </a:t>
              </a:r>
              <a:r>
                <a:rPr lang="fr-CH" sz="1100" dirty="0" err="1" smtClean="0">
                  <a:solidFill>
                    <a:schemeClr val="tx2"/>
                  </a:solidFill>
                  <a:hlinkClick r:id="rId3"/>
                </a:rPr>
                <a:t>Schneier</a:t>
              </a:r>
              <a:r>
                <a:rPr lang="fr-CH" sz="1100" dirty="0" smtClean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09885" y="5600273"/>
              <a:ext cx="2012294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menaces &amp; vulnérabilités</a:t>
              </a:r>
              <a:endParaRPr lang="fr-CH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45265" y="5600272"/>
              <a:ext cx="1050288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technologie</a:t>
              </a:r>
              <a:endParaRPr lang="fr-CH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34886" y="5632078"/>
              <a:ext cx="2026517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conditions économiques</a:t>
              </a:r>
              <a:endParaRPr lang="fr-CH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63888" y="5979745"/>
              <a:ext cx="9316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Evolution </a:t>
              </a:r>
              <a:endParaRPr lang="fr-CH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926109" y="5877272"/>
              <a:ext cx="637779" cy="2215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0" idx="2"/>
              <a:endCxn id="71" idx="3"/>
            </p:cNvCxnSpPr>
            <p:nvPr/>
          </p:nvCxnSpPr>
          <p:spPr>
            <a:xfrm flipH="1">
              <a:off x="4495553" y="5909077"/>
              <a:ext cx="1652592" cy="209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006229" y="5896704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259632" y="4581128"/>
            <a:ext cx="5688632" cy="165618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rôle du Système d’Information dans l’entreprise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81703" y="5733256"/>
            <a:ext cx="1368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sz="900" dirty="0" smtClean="0">
                <a:solidFill>
                  <a:schemeClr val="tx2"/>
                </a:solidFill>
              </a:rPr>
              <a:t>Firewalls / Réseau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735" y="4941168"/>
            <a:ext cx="523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2183" y="4797152"/>
            <a:ext cx="1109935" cy="108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807" y="4725144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927" y="4725144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1309695" y="5949280"/>
            <a:ext cx="5544616" cy="144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000" dirty="0" smtClean="0"/>
              <a:t>Réseau</a:t>
            </a:r>
            <a:endParaRPr lang="fr-CH" sz="1000" dirty="0"/>
          </a:p>
        </p:txBody>
      </p:sp>
      <p:sp>
        <p:nvSpPr>
          <p:cNvPr id="47" name="Rectangle 46"/>
          <p:cNvSpPr/>
          <p:nvPr/>
        </p:nvSpPr>
        <p:spPr>
          <a:xfrm>
            <a:off x="2245799" y="573325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fr-CH" sz="900" dirty="0" smtClean="0">
                <a:solidFill>
                  <a:schemeClr val="tx2"/>
                </a:solidFill>
              </a:rPr>
              <a:t>Applications	   Systèmes	            Messagerie		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0055" y="4653136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oup 75"/>
          <p:cNvGrpSpPr/>
          <p:nvPr/>
        </p:nvGrpSpPr>
        <p:grpSpPr>
          <a:xfrm>
            <a:off x="107504" y="4139788"/>
            <a:ext cx="1008112" cy="2169532"/>
            <a:chOff x="107504" y="3933056"/>
            <a:chExt cx="1008112" cy="216953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75" y="3933056"/>
              <a:ext cx="6858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48"/>
            <p:cNvSpPr/>
            <p:nvPr/>
          </p:nvSpPr>
          <p:spPr>
            <a:xfrm>
              <a:off x="229575" y="4725144"/>
              <a:ext cx="6912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900" dirty="0" smtClean="0">
                  <a:solidFill>
                    <a:srgbClr val="002776"/>
                  </a:solidFill>
                </a:rPr>
                <a:t>Employés</a:t>
              </a:r>
              <a:endParaRPr lang="fr-CH" dirty="0"/>
            </a:p>
          </p:txBody>
        </p:sp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75" y="4941168"/>
              <a:ext cx="6858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50"/>
            <p:cNvSpPr/>
            <p:nvPr/>
          </p:nvSpPr>
          <p:spPr>
            <a:xfrm>
              <a:off x="107504" y="5733256"/>
              <a:ext cx="1008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900" dirty="0" smtClean="0">
                  <a:solidFill>
                    <a:srgbClr val="002776"/>
                  </a:solidFill>
                </a:rPr>
                <a:t>Administrateurs du S.I.</a:t>
              </a:r>
              <a:endParaRPr lang="fr-CH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763688" y="2636912"/>
            <a:ext cx="4571250" cy="1224136"/>
            <a:chOff x="2173791" y="2636912"/>
            <a:chExt cx="4571250" cy="1224136"/>
          </a:xfrm>
        </p:grpSpPr>
        <p:sp>
          <p:nvSpPr>
            <p:cNvPr id="68" name="Rectangle 67"/>
            <p:cNvSpPr/>
            <p:nvPr/>
          </p:nvSpPr>
          <p:spPr>
            <a:xfrm>
              <a:off x="2173791" y="2996952"/>
              <a:ext cx="1224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200" b="1" dirty="0" smtClean="0">
                  <a:solidFill>
                    <a:srgbClr val="002776"/>
                  </a:solidFill>
                </a:rPr>
                <a:t>Processus Métier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13951" y="2708920"/>
              <a:ext cx="144016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 Développement de nouveaux produits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98127" y="285293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 Vente / Marketing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198127" y="321297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Support Clients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13951" y="321297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Production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98127" y="357301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Achats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13951" y="357301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Gestion financière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78247" y="2636912"/>
              <a:ext cx="4667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Etc.</a:t>
              </a:r>
              <a:endParaRPr lang="fr-CH" dirty="0"/>
            </a:p>
          </p:txBody>
        </p:sp>
        <p:sp>
          <p:nvSpPr>
            <p:cNvPr id="78" name="Left Brace 77"/>
            <p:cNvSpPr/>
            <p:nvPr/>
          </p:nvSpPr>
          <p:spPr>
            <a:xfrm>
              <a:off x="3347864" y="2636912"/>
              <a:ext cx="144016" cy="12241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092280" y="1772816"/>
            <a:ext cx="1944216" cy="270843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Conditions économiques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Volatilité des prix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Volatilité des taux d’intérêts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Concurrence 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Protection de la propriété intellectuelle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Réglementation environnementale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Capacités de l’infrastructure informatique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Dépendance envers fournisseurs clé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Recrutement / rétention du personnel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Rétention des clients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Conformité réglementaire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</a:t>
            </a:r>
            <a:r>
              <a:rPr lang="fr-CH" sz="1000" b="1" dirty="0" smtClean="0">
                <a:solidFill>
                  <a:schemeClr val="tx2"/>
                </a:solidFill>
              </a:rPr>
              <a:t>etc</a:t>
            </a:r>
            <a:r>
              <a:rPr lang="fr-CH" sz="10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308304" y="1495817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</a:rPr>
              <a:t>Risques</a:t>
            </a:r>
          </a:p>
        </p:txBody>
      </p:sp>
      <p:sp>
        <p:nvSpPr>
          <p:cNvPr id="82" name="Right Arrow 81"/>
          <p:cNvSpPr/>
          <p:nvPr/>
        </p:nvSpPr>
        <p:spPr>
          <a:xfrm rot="10800000">
            <a:off x="6372200" y="2852936"/>
            <a:ext cx="576064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Right Arrow 82"/>
          <p:cNvSpPr/>
          <p:nvPr/>
        </p:nvSpPr>
        <p:spPr>
          <a:xfrm rot="8846688">
            <a:off x="6449924" y="4412180"/>
            <a:ext cx="576064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4" name="Rectangle 83"/>
          <p:cNvSpPr/>
          <p:nvPr/>
        </p:nvSpPr>
        <p:spPr>
          <a:xfrm>
            <a:off x="2051720" y="4550931"/>
            <a:ext cx="3960440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Information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43808" y="1340768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Chiffre d’affaire </a:t>
            </a:r>
            <a:br>
              <a:rPr lang="fr-CH" sz="1000" b="1" dirty="0" smtClean="0">
                <a:solidFill>
                  <a:schemeClr val="tx2"/>
                </a:solidFill>
              </a:rPr>
            </a:br>
            <a:r>
              <a:rPr lang="fr-CH" sz="1000" b="1" dirty="0" smtClean="0">
                <a:solidFill>
                  <a:schemeClr val="tx2"/>
                </a:solidFill>
              </a:rPr>
              <a:t>et part de marché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44008" y="1340768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Protection de la marque / Réputation.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43808" y="1844824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Gestion optimale des actifs et des capitaux.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44008" y="1844824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Bénéfices et marges opérationnelles.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619672" y="1628800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</a:rPr>
              <a:t>Objectifs</a:t>
            </a:r>
            <a:br>
              <a:rPr lang="fr-CH" sz="1200" b="1" dirty="0" smtClean="0">
                <a:solidFill>
                  <a:srgbClr val="002776"/>
                </a:solidFill>
              </a:rPr>
            </a:br>
            <a:r>
              <a:rPr lang="fr-CH" sz="1200" b="1" dirty="0" smtClean="0">
                <a:solidFill>
                  <a:srgbClr val="002776"/>
                </a:solidFill>
              </a:rPr>
              <a:t>Métier</a:t>
            </a:r>
          </a:p>
        </p:txBody>
      </p:sp>
      <p:sp>
        <p:nvSpPr>
          <p:cNvPr id="91" name="Left Brace 90"/>
          <p:cNvSpPr/>
          <p:nvPr/>
        </p:nvSpPr>
        <p:spPr>
          <a:xfrm>
            <a:off x="2627784" y="1340768"/>
            <a:ext cx="144016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93" name="Straight Connector 92"/>
          <p:cNvCxnSpPr/>
          <p:nvPr/>
        </p:nvCxnSpPr>
        <p:spPr>
          <a:xfrm>
            <a:off x="1115616" y="2420888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415633" y="2963044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2776"/>
                </a:solidFill>
              </a:rPr>
              <a:t>Impacte</a:t>
            </a:r>
            <a:endParaRPr lang="fr-CH" dirty="0"/>
          </a:p>
        </p:txBody>
      </p:sp>
      <p:sp>
        <p:nvSpPr>
          <p:cNvPr id="95" name="Rectangle 94"/>
          <p:cNvSpPr/>
          <p:nvPr/>
        </p:nvSpPr>
        <p:spPr>
          <a:xfrm rot="19481577">
            <a:off x="6490568" y="4509120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2776"/>
                </a:solidFill>
              </a:rPr>
              <a:t>Impacte</a:t>
            </a:r>
            <a:endParaRPr lang="fr-CH" dirty="0"/>
          </a:p>
        </p:txBody>
      </p:sp>
      <p:sp>
        <p:nvSpPr>
          <p:cNvPr id="96" name="Right Arrow 95"/>
          <p:cNvSpPr/>
          <p:nvPr/>
        </p:nvSpPr>
        <p:spPr>
          <a:xfrm rot="10800000">
            <a:off x="6328766" y="1662708"/>
            <a:ext cx="691505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7" name="Rectangle 96"/>
          <p:cNvSpPr/>
          <p:nvPr/>
        </p:nvSpPr>
        <p:spPr>
          <a:xfrm>
            <a:off x="6372201" y="1772816"/>
            <a:ext cx="7200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800" dirty="0" smtClean="0">
                <a:solidFill>
                  <a:srgbClr val="002776"/>
                </a:solidFill>
              </a:rPr>
              <a:t>Compromet  </a:t>
            </a:r>
            <a:endParaRPr lang="fr-CH" sz="1600" dirty="0"/>
          </a:p>
        </p:txBody>
      </p:sp>
      <p:sp>
        <p:nvSpPr>
          <p:cNvPr id="107" name="Up-Down Arrow 106"/>
          <p:cNvSpPr/>
          <p:nvPr/>
        </p:nvSpPr>
        <p:spPr>
          <a:xfrm>
            <a:off x="2987824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8" name="Up-Down Arrow 107"/>
          <p:cNvSpPr/>
          <p:nvPr/>
        </p:nvSpPr>
        <p:spPr>
          <a:xfrm>
            <a:off x="4031940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9" name="Up-Down Arrow 108"/>
          <p:cNvSpPr/>
          <p:nvPr/>
        </p:nvSpPr>
        <p:spPr>
          <a:xfrm>
            <a:off x="5076056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3" name="Group 112"/>
          <p:cNvGrpSpPr/>
          <p:nvPr/>
        </p:nvGrpSpPr>
        <p:grpSpPr>
          <a:xfrm>
            <a:off x="2987824" y="2204864"/>
            <a:ext cx="2448272" cy="504056"/>
            <a:chOff x="1907704" y="548680"/>
            <a:chExt cx="2448272" cy="648072"/>
          </a:xfrm>
        </p:grpSpPr>
        <p:sp>
          <p:nvSpPr>
            <p:cNvPr id="110" name="Up-Down Arrow 109"/>
            <p:cNvSpPr/>
            <p:nvPr/>
          </p:nvSpPr>
          <p:spPr>
            <a:xfrm>
              <a:off x="1907704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1" name="Up-Down Arrow 110"/>
            <p:cNvSpPr/>
            <p:nvPr/>
          </p:nvSpPr>
          <p:spPr>
            <a:xfrm>
              <a:off x="2951820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2" name="Up-Down Arrow 111"/>
            <p:cNvSpPr/>
            <p:nvPr/>
          </p:nvSpPr>
          <p:spPr>
            <a:xfrm>
              <a:off x="3995936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575" y="3109729"/>
            <a:ext cx="685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303811" y="3879483"/>
            <a:ext cx="5373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2776"/>
                </a:solidFill>
              </a:rPr>
              <a:t>Clients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23275" cy="3816423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dirty="0"/>
              <a:t>La sécurité a pour objectif de </a:t>
            </a:r>
            <a:r>
              <a:rPr lang="fr-FR" sz="1600" b="1" dirty="0">
                <a:solidFill>
                  <a:srgbClr val="00B050"/>
                </a:solidFill>
              </a:rPr>
              <a:t>réduire les risques </a:t>
            </a:r>
            <a:r>
              <a:rPr lang="fr-FR" sz="1600" dirty="0"/>
              <a:t>pesant sur le système d’information, pour </a:t>
            </a:r>
            <a:r>
              <a:rPr lang="fr-FR" sz="1600" b="1" dirty="0">
                <a:solidFill>
                  <a:srgbClr val="00B050"/>
                </a:solidFill>
              </a:rPr>
              <a:t>limiter leurs impacts </a:t>
            </a:r>
            <a:r>
              <a:rPr lang="fr-FR" sz="1600" dirty="0"/>
              <a:t>sur le fonctionnement et les activités métiers des </a:t>
            </a:r>
            <a:r>
              <a:rPr lang="fr-FR" sz="1600" dirty="0" smtClean="0"/>
              <a:t>organisations,</a:t>
            </a:r>
          </a:p>
          <a:p>
            <a:pPr marL="0" lvl="1" indent="0" eaLnBrk="1" hangingPunct="1">
              <a:buNone/>
              <a:defRPr/>
            </a:pPr>
            <a:endParaRPr lang="fr-FR" sz="1600" dirty="0"/>
          </a:p>
          <a:p>
            <a:pPr lvl="1" eaLnBrk="1" hangingPunct="1">
              <a:defRPr/>
            </a:pPr>
            <a:r>
              <a:rPr lang="fr-FR" sz="1600" dirty="0" smtClean="0"/>
              <a:t>La </a:t>
            </a:r>
            <a:r>
              <a:rPr lang="fr-FR" sz="1600" dirty="0"/>
              <a:t>gestion de la sécurité au sein d’un système d’information n’a pas pour objectif de faire de l’obstruction. Au contraire </a:t>
            </a:r>
            <a:r>
              <a:rPr lang="fr-FR" sz="1600" dirty="0" smtClean="0"/>
              <a:t>:</a:t>
            </a:r>
          </a:p>
          <a:p>
            <a:pPr lvl="2" eaLnBrk="1" hangingPunct="1">
              <a:defRPr/>
            </a:pPr>
            <a:r>
              <a:rPr lang="fr-FR" sz="1200" dirty="0" smtClean="0"/>
              <a:t>Elle </a:t>
            </a:r>
            <a:r>
              <a:rPr lang="fr-FR" sz="1200" b="1" dirty="0">
                <a:solidFill>
                  <a:srgbClr val="00B050"/>
                </a:solidFill>
              </a:rPr>
              <a:t>contribue à la qualité de service </a:t>
            </a:r>
            <a:r>
              <a:rPr lang="fr-FR" sz="1200" dirty="0"/>
              <a:t>que les utilisateurs sont en droit d’attendre</a:t>
            </a:r>
          </a:p>
          <a:p>
            <a:pPr lvl="2" eaLnBrk="1" hangingPunct="1">
              <a:defRPr/>
            </a:pPr>
            <a:r>
              <a:rPr lang="fr-FR" sz="1200" dirty="0" smtClean="0"/>
              <a:t>Elle </a:t>
            </a:r>
            <a:r>
              <a:rPr lang="fr-FR" sz="1200" b="1" dirty="0">
                <a:solidFill>
                  <a:srgbClr val="00B050"/>
                </a:solidFill>
              </a:rPr>
              <a:t>garantit au personnel le niveau de protection </a:t>
            </a:r>
            <a:r>
              <a:rPr lang="fr-FR" sz="1200" dirty="0"/>
              <a:t>qu’ils sont en droit d’attendre</a:t>
            </a:r>
            <a:r>
              <a:rPr lang="fr-FR" sz="800" dirty="0" smtClean="0"/>
              <a:t/>
            </a:r>
            <a:br>
              <a:rPr lang="fr-FR" sz="800" dirty="0" smtClean="0"/>
            </a:br>
            <a:endParaRPr lang="fr-FR" sz="8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</a:t>
            </a:r>
            <a:r>
              <a:rPr lang="fr-CH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85838"/>
            <a:ext cx="6907213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4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4824535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Pourquoi les pirates s’intéressent-ils aux S.I. des organisations ou au PC </a:t>
            </a:r>
            <a:r>
              <a:rPr lang="fr-FR" sz="1600" b="1" dirty="0" smtClean="0"/>
              <a:t>d’individus?</a:t>
            </a:r>
            <a:endParaRPr lang="fr-FR" sz="1600" b="1" dirty="0"/>
          </a:p>
          <a:p>
            <a:pPr marL="0" lvl="1" indent="0" eaLnBrk="1" hangingPunct="1">
              <a:buNone/>
              <a:defRPr/>
            </a:pPr>
            <a:endParaRPr lang="fr-FR" sz="1600" dirty="0"/>
          </a:p>
          <a:p>
            <a:pPr lvl="1" eaLnBrk="1" hangingPunct="1">
              <a:defRPr/>
            </a:pPr>
            <a:r>
              <a:rPr lang="fr-FR" sz="1600" dirty="0">
                <a:solidFill>
                  <a:srgbClr val="C00000"/>
                </a:solidFill>
              </a:rPr>
              <a:t>Gains financiers</a:t>
            </a:r>
            <a:r>
              <a:rPr lang="fr-FR" sz="1600" dirty="0"/>
              <a:t> (accès à de l’information, puis monétisation et revente</a:t>
            </a:r>
            <a:r>
              <a:rPr lang="fr-FR" sz="1600" dirty="0" smtClean="0"/>
              <a:t>)</a:t>
            </a:r>
          </a:p>
          <a:p>
            <a:pPr lvl="2" eaLnBrk="1" hangingPunct="1">
              <a:defRPr/>
            </a:pPr>
            <a:r>
              <a:rPr lang="fr-FR" sz="1200" dirty="0"/>
              <a:t>Utilisateurs, emails</a:t>
            </a:r>
          </a:p>
          <a:p>
            <a:pPr lvl="2" eaLnBrk="1" hangingPunct="1">
              <a:defRPr/>
            </a:pPr>
            <a:r>
              <a:rPr lang="fr-FR" sz="1200" dirty="0"/>
              <a:t>Organisation interne de l’entreprise</a:t>
            </a:r>
          </a:p>
          <a:p>
            <a:pPr lvl="2" eaLnBrk="1" hangingPunct="1">
              <a:defRPr/>
            </a:pPr>
            <a:r>
              <a:rPr lang="fr-FR" sz="1200" dirty="0"/>
              <a:t>Fichiers clients</a:t>
            </a:r>
          </a:p>
          <a:p>
            <a:pPr lvl="2" eaLnBrk="1" hangingPunct="1">
              <a:defRPr/>
            </a:pPr>
            <a:r>
              <a:rPr lang="fr-FR" sz="1200" dirty="0"/>
              <a:t>Mots de passe, N° de comptes bancaire, cartes bancaires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Utilisation </a:t>
            </a:r>
            <a:r>
              <a:rPr lang="fr-FR" sz="1600" dirty="0">
                <a:solidFill>
                  <a:srgbClr val="C00000"/>
                </a:solidFill>
              </a:rPr>
              <a:t>de ressources </a:t>
            </a:r>
            <a:r>
              <a:rPr lang="fr-FR" sz="1600" dirty="0"/>
              <a:t>(puis revente ou mise à disposition en tant que « service </a:t>
            </a:r>
            <a:r>
              <a:rPr lang="fr-FR" sz="1600" dirty="0" smtClean="0"/>
              <a:t>»)</a:t>
            </a:r>
          </a:p>
          <a:p>
            <a:pPr lvl="2" eaLnBrk="1" hangingPunct="1">
              <a:defRPr/>
            </a:pPr>
            <a:r>
              <a:rPr lang="fr-FR" sz="1200" dirty="0"/>
              <a:t>Bande passante &amp; espace de stockage (hébergement de musique, films et autres contenus)</a:t>
            </a:r>
          </a:p>
          <a:p>
            <a:pPr lvl="2" eaLnBrk="1" hangingPunct="1">
              <a:defRPr/>
            </a:pPr>
            <a:r>
              <a:rPr lang="fr-FR" sz="1200" dirty="0"/>
              <a:t>Zombies (</a:t>
            </a:r>
            <a:r>
              <a:rPr lang="fr-FR" sz="1200" dirty="0" err="1"/>
              <a:t>botnets</a:t>
            </a:r>
            <a:r>
              <a:rPr lang="fr-FR" sz="1200" dirty="0"/>
              <a:t>)</a:t>
            </a:r>
          </a:p>
          <a:p>
            <a:pPr marL="0" lvl="1" indent="0" eaLnBrk="1" hangingPunct="1">
              <a:buNone/>
              <a:defRPr/>
            </a:pPr>
            <a:endParaRPr lang="fr-FR" sz="1600" dirty="0" smtClean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Chantage</a:t>
            </a:r>
          </a:p>
          <a:p>
            <a:pPr lvl="2" eaLnBrk="1" hangingPunct="1">
              <a:defRPr/>
            </a:pPr>
            <a:r>
              <a:rPr lang="fr-FR" sz="1200" dirty="0" smtClean="0"/>
              <a:t>Déni </a:t>
            </a:r>
            <a:r>
              <a:rPr lang="fr-FR" sz="1200" dirty="0"/>
              <a:t>de </a:t>
            </a:r>
            <a:r>
              <a:rPr lang="fr-FR" sz="1200" dirty="0" smtClean="0"/>
              <a:t>service</a:t>
            </a:r>
          </a:p>
          <a:p>
            <a:pPr lvl="2" eaLnBrk="1" hangingPunct="1">
              <a:defRPr/>
            </a:pPr>
            <a:r>
              <a:rPr lang="fr-FR" sz="1200" dirty="0" smtClean="0"/>
              <a:t>Modifications </a:t>
            </a:r>
            <a:r>
              <a:rPr lang="fr-FR" sz="1200" dirty="0"/>
              <a:t>des </a:t>
            </a:r>
            <a:r>
              <a:rPr lang="fr-FR" sz="1200" dirty="0" smtClean="0"/>
              <a:t>données</a:t>
            </a:r>
            <a:br>
              <a:rPr lang="fr-FR" sz="1200" dirty="0" smtClean="0"/>
            </a:br>
            <a:endParaRPr lang="fr-FR" sz="1200" dirty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Espionnage</a:t>
            </a:r>
          </a:p>
          <a:p>
            <a:pPr lvl="2" eaLnBrk="1" hangingPunct="1">
              <a:defRPr/>
            </a:pPr>
            <a:r>
              <a:rPr lang="fr-FR" sz="1200" dirty="0" smtClean="0"/>
              <a:t>Industriel </a:t>
            </a:r>
            <a:r>
              <a:rPr lang="fr-FR" sz="1200" dirty="0"/>
              <a:t>/ concurrentiel</a:t>
            </a:r>
          </a:p>
          <a:p>
            <a:pPr lvl="2" eaLnBrk="1" hangingPunct="1">
              <a:defRPr/>
            </a:pPr>
            <a:r>
              <a:rPr lang="fr-FR" sz="1200" dirty="0" smtClean="0"/>
              <a:t>Étatique</a:t>
            </a:r>
            <a:r>
              <a:rPr lang="fr-FR" sz="800" dirty="0" smtClean="0"/>
              <a:t/>
            </a:r>
            <a:br>
              <a:rPr lang="fr-FR" sz="800" dirty="0" smtClean="0"/>
            </a:br>
            <a:endParaRPr lang="fr-FR" sz="8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57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1152127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La nouvelle économie de la cybercriminalité</a:t>
            </a:r>
            <a:br>
              <a:rPr lang="fr-FR" sz="1600" b="1" dirty="0"/>
            </a:b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/>
              <a:t>Quelques chiffres pour illustrer le marché de la cybercriminalité</a:t>
            </a:r>
            <a:endParaRPr lang="fr-FR" sz="1600" dirty="0" smtClean="0"/>
          </a:p>
          <a:p>
            <a:pPr marL="180975" lvl="2" indent="0" eaLnBrk="1" hangingPunct="1">
              <a:buNone/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2155560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1200" b="1" dirty="0">
                <a:solidFill>
                  <a:srgbClr val="C00000"/>
                </a:solidFill>
              </a:rPr>
              <a:t>de </a:t>
            </a:r>
            <a:r>
              <a:rPr lang="fr-FR" sz="2400" b="1" dirty="0">
                <a:solidFill>
                  <a:srgbClr val="C00000"/>
                </a:solidFill>
              </a:rPr>
              <a:t>2 </a:t>
            </a:r>
            <a:r>
              <a:rPr lang="fr-FR" sz="1200" b="1" dirty="0">
                <a:solidFill>
                  <a:srgbClr val="C00000"/>
                </a:solidFill>
              </a:rPr>
              <a:t>à</a:t>
            </a:r>
            <a:r>
              <a:rPr lang="fr-FR" sz="2400" b="1" dirty="0">
                <a:solidFill>
                  <a:srgbClr val="C00000"/>
                </a:solidFill>
              </a:rPr>
              <a:t>10 $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19939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le prix moyen de commercialisation des </a:t>
            </a:r>
            <a:r>
              <a:rPr lang="fr-FR" b="1" dirty="0"/>
              <a:t>numéros de cartes bancaires </a:t>
            </a:r>
            <a:r>
              <a:rPr lang="fr-FR" dirty="0"/>
              <a:t>en fonction du pays et des plafonds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3508289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 5 $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864" y="33467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/>
              <a:t>tarif moyen de location pour 1 heure d’un </a:t>
            </a:r>
            <a:r>
              <a:rPr lang="fr-FR" b="1" dirty="0" err="1"/>
              <a:t>botnet</a:t>
            </a:r>
            <a:r>
              <a:rPr lang="fr-FR" dirty="0"/>
              <a:t>, système permettant de saturer un site internet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4636" y="5102750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 2.399 $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916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prix de commercialisation du </a:t>
            </a:r>
            <a:r>
              <a:rPr lang="fr-FR" b="1" dirty="0"/>
              <a:t>malware </a:t>
            </a:r>
            <a:r>
              <a:rPr lang="fr-FR" dirty="0"/>
              <a:t>« </a:t>
            </a:r>
            <a:r>
              <a:rPr lang="fr-FR" dirty="0" err="1"/>
              <a:t>Citadel</a:t>
            </a:r>
            <a:r>
              <a:rPr lang="fr-FR" dirty="0"/>
              <a:t> » permettant d’intercepter des numéros de carte bancaire </a:t>
            </a:r>
          </a:p>
          <a:p>
            <a:r>
              <a:rPr lang="fr-FR" dirty="0"/>
              <a:t>(+ un abonnement mensuel de 125 $ ) </a:t>
            </a:r>
          </a:p>
        </p:txBody>
      </p:sp>
    </p:spTree>
    <p:extLst>
      <p:ext uri="{BB962C8B-B14F-4D97-AF65-F5344CB8AC3E}">
        <p14:creationId xmlns:p14="http://schemas.microsoft.com/office/powerpoint/2010/main" val="36100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3079467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1152127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 d’attaques</a:t>
            </a:r>
            <a:endParaRPr lang="fr-FR" sz="1600" dirty="0" smtClean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303545" y="3050471"/>
            <a:ext cx="3096344" cy="3319894"/>
            <a:chOff x="312462" y="1653544"/>
            <a:chExt cx="3096344" cy="331989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62" y="1653544"/>
              <a:ext cx="3096344" cy="30428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71600" y="4696439"/>
              <a:ext cx="19442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2">
                <a:defRPr/>
              </a:pPr>
              <a:r>
                <a:rPr lang="fr-FR" sz="1200" dirty="0" smtClean="0"/>
                <a:t>20 </a:t>
              </a:r>
              <a:r>
                <a:rPr lang="fr-FR" sz="1200" dirty="0"/>
                <a:t>septembre 2016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/>
          <a:stretch/>
        </p:blipFill>
        <p:spPr bwMode="auto">
          <a:xfrm>
            <a:off x="6012160" y="2523723"/>
            <a:ext cx="3015851" cy="352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32662" y="6093365"/>
            <a:ext cx="1774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2">
              <a:defRPr/>
            </a:pPr>
            <a:r>
              <a:rPr lang="fr-FR" sz="1200" dirty="0" smtClean="0"/>
              <a:t>07 septembre 2017 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4067944" y="5590553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2">
              <a:defRPr/>
            </a:pPr>
            <a:r>
              <a:rPr lang="fr-FR" sz="1200" dirty="0" smtClean="0"/>
              <a:t>Septembre 2018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828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oitte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2302</Words>
  <Application>Microsoft Office PowerPoint</Application>
  <PresentationFormat>Affichage à l'écran (4:3)</PresentationFormat>
  <Paragraphs>567</Paragraphs>
  <Slides>29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Deloitte</vt:lpstr>
      <vt:lpstr>Module 1: Introduction à la Sécurité des Systèmes d’Information   </vt:lpstr>
      <vt:lpstr>Présentation PowerPoint</vt:lpstr>
      <vt:lpstr>Introduction à la Sécurité des Systèmes d’Information  Définitions</vt:lpstr>
      <vt:lpstr>Introduction à la Sécurité des Systèmes d’Information  Le rôle du Système d’Information dans l’entreprise</vt:lpstr>
      <vt:lpstr>Introduction à la Sécurité des Systèmes d’Information  Les enjeux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Eléments clé</vt:lpstr>
      <vt:lpstr>Présentation PowerPoint</vt:lpstr>
      <vt:lpstr>Mesures techniques pour sécuriser le S.I.  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</vt:lpstr>
      <vt:lpstr>Introduction à la Sécurité des Systèmes d’Information  Définitions et concepts fondamentaux</vt:lpstr>
      <vt:lpstr>Présentation PowerPoint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Présentation PowerPoint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</vt:lpstr>
      <vt:lpstr>Introduction à la Sécurité des Systèmes d’Information  Le cycle de vie de l’information</vt:lpstr>
      <vt:lpstr>Introduction à la Sécurité des Systèmes d’Information  Le cycle de vie de l’information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 à la Sécurité des Systèmes d’Information</dc:title>
  <dc:creator>Jean-Claude Héritier - jcheritier@gmail.com</dc:creator>
  <cp:keywords>EM Strasbourg - cours Sécurité des Systèmes d'information (2018)</cp:keywords>
  <cp:lastModifiedBy>jc</cp:lastModifiedBy>
  <cp:revision>106</cp:revision>
  <dcterms:created xsi:type="dcterms:W3CDTF">2013-07-29T11:26:08Z</dcterms:created>
  <dcterms:modified xsi:type="dcterms:W3CDTF">2018-10-15T21:34:55Z</dcterms:modified>
</cp:coreProperties>
</file>